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6" r:id="rId2"/>
    <p:sldId id="278" r:id="rId3"/>
    <p:sldId id="2146848018" r:id="rId4"/>
    <p:sldId id="2146848002" r:id="rId5"/>
    <p:sldId id="2146848021" r:id="rId6"/>
    <p:sldId id="2146848022" r:id="rId7"/>
    <p:sldId id="2146848023" r:id="rId8"/>
    <p:sldId id="2146848024" r:id="rId9"/>
    <p:sldId id="2146848025" r:id="rId10"/>
    <p:sldId id="2146848026" r:id="rId11"/>
    <p:sldId id="2146848027" r:id="rId12"/>
    <p:sldId id="2146848028" r:id="rId13"/>
    <p:sldId id="2146847990" r:id="rId14"/>
    <p:sldId id="2146848029" r:id="rId15"/>
    <p:sldId id="2146848032" r:id="rId16"/>
    <p:sldId id="2146848031" r:id="rId17"/>
    <p:sldId id="2146848033" r:id="rId18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8" userDrawn="1">
          <p15:clr>
            <a:srgbClr val="A4A3A4"/>
          </p15:clr>
        </p15:guide>
        <p15:guide id="2" pos="279" userDrawn="1">
          <p15:clr>
            <a:srgbClr val="A4A3A4"/>
          </p15:clr>
        </p15:guide>
        <p15:guide id="3" pos="7401" userDrawn="1">
          <p15:clr>
            <a:srgbClr val="A4A3A4"/>
          </p15:clr>
        </p15:guide>
        <p15:guide id="4" orient="horz" pos="4020" userDrawn="1">
          <p15:clr>
            <a:srgbClr val="A4A3A4"/>
          </p15:clr>
        </p15:guide>
        <p15:guide id="5" orient="horz" pos="1366" userDrawn="1">
          <p15:clr>
            <a:srgbClr val="A4A3A4"/>
          </p15:clr>
        </p15:guide>
        <p15:guide id="6" orient="horz" pos="79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70FF"/>
    <a:srgbClr val="0D72FF"/>
    <a:srgbClr val="133C9A"/>
    <a:srgbClr val="74A7FF"/>
    <a:srgbClr val="00D6B9"/>
    <a:srgbClr val="FFC60C"/>
    <a:srgbClr val="99BCFF"/>
    <a:srgbClr val="4096FE"/>
    <a:srgbClr val="99BDFF"/>
    <a:srgbClr val="049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96"/>
    <p:restoredTop sz="93820"/>
  </p:normalViewPr>
  <p:slideViewPr>
    <p:cSldViewPr snapToGrid="0" snapToObjects="1">
      <p:cViewPr varScale="1">
        <p:scale>
          <a:sx n="147" d="100"/>
          <a:sy n="147" d="100"/>
        </p:scale>
        <p:origin x="1592" y="184"/>
      </p:cViewPr>
      <p:guideLst>
        <p:guide orient="horz" pos="278"/>
        <p:guide pos="279"/>
        <p:guide pos="7401"/>
        <p:guide orient="horz" pos="4020"/>
        <p:guide orient="horz" pos="1366"/>
        <p:guide orient="horz" pos="799"/>
      </p:guideLst>
    </p:cSldViewPr>
  </p:slideViewPr>
  <p:outlineViewPr>
    <p:cViewPr>
      <p:scale>
        <a:sx n="33" d="100"/>
        <a:sy n="33" d="100"/>
      </p:scale>
      <p:origin x="0" y="-932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napToObjects="1">
      <p:cViewPr varScale="1">
        <p:scale>
          <a:sx n="209" d="100"/>
          <a:sy n="209" d="100"/>
        </p:scale>
        <p:origin x="3032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3757548-6566-43FD-B879-F5BEDF2F210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A4D3CFF-62C3-70EC-7E0A-D4B39036E5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0ED3F6-F3AB-1E40-99B4-1F8C34663CB1}" type="datetimeFigureOut">
              <a:rPr kumimoji="1" lang="zh-CN" altLang="en-US" smtClean="0"/>
              <a:t>2023/9/25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39BE467-4664-7510-B441-3BBB1511D2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97179BF-4FB7-EA96-BDCE-8629858AAFD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FB68F2-D55E-BA43-88CF-DDF72906859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429259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2023/9/25</a:t>
            </a:fld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985838"/>
            <a:ext cx="4114800" cy="2314575"/>
          </a:xfrm>
          <a:prstGeom prst="rect">
            <a:avLst/>
          </a:prstGeo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985838"/>
            <a:ext cx="4114800" cy="2314575"/>
          </a:xfrm>
          <a:prstGeom prst="rect">
            <a:avLst/>
          </a:prstGeo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90841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985838"/>
            <a:ext cx="4114800" cy="2314575"/>
          </a:xfrm>
          <a:prstGeom prst="rect">
            <a:avLst/>
          </a:prstGeo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6297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73229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122613" y="985838"/>
            <a:ext cx="4114800" cy="2314575"/>
          </a:xfrm>
          <a:prstGeom prst="rect">
            <a:avLst/>
          </a:prstGeo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786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包含 飞机, 蓝色, 椅子, 伞&#10;&#10;描述已自动生成">
            <a:extLst>
              <a:ext uri="{FF2B5EF4-FFF2-40B4-BE49-F238E27FC236}">
                <a16:creationId xmlns:a16="http://schemas.microsoft.com/office/drawing/2014/main" id="{756558B0-D0D5-7B4D-5017-03BFEB86AFD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标题 1">
            <a:extLst>
              <a:ext uri="{FF2B5EF4-FFF2-40B4-BE49-F238E27FC236}">
                <a16:creationId xmlns:a16="http://schemas.microsoft.com/office/drawing/2014/main" id="{DEFFC1EB-32EB-5D86-D912-1C1B22C8EA28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839988" y="1820397"/>
            <a:ext cx="6475212" cy="1608603"/>
          </a:xfrm>
          <a:prstGeom prst="rect">
            <a:avLst/>
          </a:prstGeom>
        </p:spPr>
        <p:txBody>
          <a:bodyPr/>
          <a:lstStyle>
            <a:lvl1pPr>
              <a:defRPr b="1" i="0">
                <a:solidFill>
                  <a:srgbClr val="0D72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zh-CN" altLang="en-US" sz="4800" b="1" dirty="0">
                <a:solidFill>
                  <a:srgbClr val="336F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rPr>
              <a:t>主标题文案</a:t>
            </a:r>
            <a:br>
              <a:rPr kumimoji="1" lang="en-US" altLang="zh-CN" sz="4800" b="1" dirty="0">
                <a:solidFill>
                  <a:srgbClr val="336F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rPr>
            </a:br>
            <a:r>
              <a:rPr kumimoji="1" lang="zh-CN" altLang="en-US" sz="4800" b="1" dirty="0">
                <a:solidFill>
                  <a:srgbClr val="336F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rPr>
              <a:t>主标题文案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4D94EAB-B092-F174-02A9-D9A1769E4EF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5" y="346852"/>
            <a:ext cx="1858007" cy="894382"/>
          </a:xfrm>
          <a:prstGeom prst="rect">
            <a:avLst/>
          </a:prstGeom>
        </p:spPr>
      </p:pic>
      <p:sp>
        <p:nvSpPr>
          <p:cNvPr id="33" name="内容占位符 3">
            <a:extLst>
              <a:ext uri="{FF2B5EF4-FFF2-40B4-BE49-F238E27FC236}">
                <a16:creationId xmlns:a16="http://schemas.microsoft.com/office/drawing/2014/main" id="{8799C5D1-3134-BEAD-6D1C-2CAB414E2478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988" y="3507034"/>
            <a:ext cx="5157787" cy="54003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25000"/>
              </a:lnSpc>
              <a:buNone/>
              <a:defRPr sz="2000" b="0" i="0">
                <a:solidFill>
                  <a:schemeClr val="tx1">
                    <a:lumMod val="65000"/>
                    <a:lumOff val="3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defRPr>
            </a:lvl1pPr>
          </a:lstStyle>
          <a:p>
            <a:pPr lvl="0"/>
            <a:r>
              <a:rPr kumimoji="1" lang="zh-CN" altLang="en-US" dirty="0"/>
              <a:t>副标题文案</a:t>
            </a:r>
            <a:r>
              <a:rPr kumimoji="1" lang="en-US" altLang="zh-CN" dirty="0" err="1"/>
              <a:t>xxxxxxx</a:t>
            </a:r>
            <a:endParaRPr kumimoji="1" lang="zh-CN" altLang="en-US" dirty="0"/>
          </a:p>
        </p:txBody>
      </p:sp>
      <p:sp>
        <p:nvSpPr>
          <p:cNvPr id="39" name="内容占位符 38">
            <a:extLst>
              <a:ext uri="{FF2B5EF4-FFF2-40B4-BE49-F238E27FC236}">
                <a16:creationId xmlns:a16="http://schemas.microsoft.com/office/drawing/2014/main" id="{35A1644B-B5FA-D3DF-65E2-0474F253A1C8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9988" y="4792785"/>
            <a:ext cx="1358900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1400" b="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kumimoji="1" lang="zh-CN" altLang="en-US" dirty="0"/>
              <a:t>部门名称</a:t>
            </a:r>
            <a:endParaRPr kumimoji="1" lang="en-US" altLang="zh-CN" dirty="0"/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kumimoji="1" lang="en-US" altLang="zh-CN" dirty="0"/>
              <a:t>2022</a:t>
            </a:r>
            <a:r>
              <a:rPr kumimoji="1" lang="zh-CN" altLang="en-US" dirty="0"/>
              <a:t> 年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双行主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67C5EB9-9170-5905-6868-4D57390DE6F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466736" y="449901"/>
            <a:ext cx="61165" cy="830359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BF2420-AAEA-EEB8-9652-9A4C6858D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72C66C3-8286-1D45-8AF9-67FF88441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392499"/>
            <a:ext cx="7339195" cy="92634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双行</a:t>
            </a:r>
            <a:br>
              <a:rPr kumimoji="1" lang="en-US" altLang="zh-CN" dirty="0"/>
            </a:br>
            <a:r>
              <a:rPr kumimoji="1" lang="zh-CN" altLang="en-US" dirty="0"/>
              <a:t>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双行</a:t>
            </a:r>
          </a:p>
        </p:txBody>
      </p:sp>
    </p:spTree>
    <p:extLst>
      <p:ext uri="{BB962C8B-B14F-4D97-AF65-F5344CB8AC3E}">
        <p14:creationId xmlns:p14="http://schemas.microsoft.com/office/powerpoint/2010/main" val="140603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客户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5F3B3407-3F37-9D44-48C9-9783E9FE117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0" name="内容占位符 3"/>
          <p:cNvSpPr>
            <a:spLocks noGrp="1"/>
          </p:cNvSpPr>
          <p:nvPr>
            <p:ph sz="half" idx="10" hasCustomPrompt="1"/>
          </p:nvPr>
        </p:nvSpPr>
        <p:spPr>
          <a:xfrm>
            <a:off x="629214" y="2446330"/>
            <a:ext cx="5231565" cy="4204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buNone/>
              <a:defRPr lang="zh-CN" altLang="en-US" sz="1800" b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DemiBol" charset="-122"/>
                <a:ea typeface="FZLanTingHeiPro_GB18030 DemiBol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企业定位</a:t>
            </a:r>
          </a:p>
        </p:txBody>
      </p:sp>
      <p:sp>
        <p:nvSpPr>
          <p:cNvPr id="42" name="内容占位符 3"/>
          <p:cNvSpPr>
            <a:spLocks noGrp="1"/>
          </p:cNvSpPr>
          <p:nvPr>
            <p:ph sz="half" idx="11" hasCustomPrompt="1"/>
          </p:nvPr>
        </p:nvSpPr>
        <p:spPr>
          <a:xfrm>
            <a:off x="629214" y="3113378"/>
            <a:ext cx="5231565" cy="20865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buNone/>
              <a:defRPr lang="zh-CN" altLang="en-US" sz="1600" b="0" i="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FZLanTingHeiPro" panose="02000500000000000000" pitchFamily="2" charset="-122"/>
                <a:ea typeface="FZLanTingHeiPro" panose="02000500000000000000" pitchFamily="2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企业介绍</a:t>
            </a:r>
          </a:p>
        </p:txBody>
      </p:sp>
      <p:sp>
        <p:nvSpPr>
          <p:cNvPr id="43" name="内容占位符 3"/>
          <p:cNvSpPr>
            <a:spLocks noGrp="1"/>
          </p:cNvSpPr>
          <p:nvPr>
            <p:ph sz="half" idx="12" hasCustomPrompt="1"/>
          </p:nvPr>
        </p:nvSpPr>
        <p:spPr>
          <a:xfrm>
            <a:off x="629214" y="1957633"/>
            <a:ext cx="5231565" cy="420428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5000"/>
              </a:lnSpc>
              <a:buNone/>
              <a:defRPr kumimoji="1" lang="zh-CN" altLang="en-US" sz="2400" b="1" i="0" kern="1200" dirty="0">
                <a:solidFill>
                  <a:srgbClr val="133C9A"/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企业名称</a:t>
            </a:r>
          </a:p>
        </p:txBody>
      </p:sp>
      <p:sp>
        <p:nvSpPr>
          <p:cNvPr id="9" name="圆角矩形 8"/>
          <p:cNvSpPr/>
          <p:nvPr userDrawn="1"/>
        </p:nvSpPr>
        <p:spPr>
          <a:xfrm>
            <a:off x="466736" y="449902"/>
            <a:ext cx="61165" cy="349458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8FAFCC0-D51B-8D8B-DBA8-EAB2387865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4A56764B-B4CC-6646-B4AD-1001AE86A7F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331222" y="1957633"/>
            <a:ext cx="5382357" cy="4362144"/>
          </a:xfrm>
          <a:custGeom>
            <a:avLst/>
            <a:gdLst>
              <a:gd name="connsiteX0" fmla="*/ 0 w 3569110"/>
              <a:gd name="connsiteY0" fmla="*/ 0 h 2590800"/>
              <a:gd name="connsiteX1" fmla="*/ 3569110 w 3569110"/>
              <a:gd name="connsiteY1" fmla="*/ 0 h 2590800"/>
              <a:gd name="connsiteX2" fmla="*/ 3569110 w 3569110"/>
              <a:gd name="connsiteY2" fmla="*/ 2590800 h 2590800"/>
              <a:gd name="connsiteX3" fmla="*/ 0 w 3569110"/>
              <a:gd name="connsiteY3" fmla="*/ 2590800 h 2590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69110" h="2590800">
                <a:moveTo>
                  <a:pt x="0" y="0"/>
                </a:moveTo>
                <a:lnTo>
                  <a:pt x="3569110" y="0"/>
                </a:lnTo>
                <a:lnTo>
                  <a:pt x="3569110" y="2590800"/>
                </a:lnTo>
                <a:lnTo>
                  <a:pt x="0" y="2590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65972E23-FD99-ED44-8FB5-FF270BBD066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434137"/>
            <a:ext cx="7339195" cy="466616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只有主标题母版样式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单行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句话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ED3A29B-1F55-714E-90F7-AD56ED696BD5}"/>
              </a:ext>
            </a:extLst>
          </p:cNvPr>
          <p:cNvSpPr/>
          <p:nvPr userDrawn="1"/>
        </p:nvSpPr>
        <p:spPr>
          <a:xfrm>
            <a:off x="462561" y="449397"/>
            <a:ext cx="7785439" cy="82228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F5052E5-65D0-3C42-BE80-F7A165F02C0D}"/>
              </a:ext>
            </a:extLst>
          </p:cNvPr>
          <p:cNvSpPr/>
          <p:nvPr userDrawn="1"/>
        </p:nvSpPr>
        <p:spPr>
          <a:xfrm>
            <a:off x="458389" y="1475415"/>
            <a:ext cx="3813864" cy="49257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9E64F84-D100-1043-BA21-EACE2966D65E}"/>
              </a:ext>
            </a:extLst>
          </p:cNvPr>
          <p:cNvSpPr/>
          <p:nvPr userDrawn="1"/>
        </p:nvSpPr>
        <p:spPr>
          <a:xfrm>
            <a:off x="4551226" y="1475415"/>
            <a:ext cx="7187080" cy="4925748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817EB8-4CC7-A042-8634-E15C40D75877}"/>
              </a:ext>
            </a:extLst>
          </p:cNvPr>
          <p:cNvSpPr txBox="1"/>
          <p:nvPr userDrawn="1"/>
        </p:nvSpPr>
        <p:spPr>
          <a:xfrm>
            <a:off x="1900661" y="3264920"/>
            <a:ext cx="9541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文案编辑区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FEDC05-34D9-1F49-A777-3E692361C278}"/>
              </a:ext>
            </a:extLst>
          </p:cNvPr>
          <p:cNvSpPr txBox="1"/>
          <p:nvPr userDrawn="1"/>
        </p:nvSpPr>
        <p:spPr>
          <a:xfrm>
            <a:off x="7664897" y="3212346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图像编辑区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4F60E4-5207-7548-A48F-0C3247E4D9B2}"/>
              </a:ext>
            </a:extLst>
          </p:cNvPr>
          <p:cNvSpPr txBox="1"/>
          <p:nvPr userDrawn="1"/>
        </p:nvSpPr>
        <p:spPr>
          <a:xfrm>
            <a:off x="630940" y="2146536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Light" panose="02000500000000000000" pitchFamily="2" charset="-122"/>
                <a:ea typeface="FZLanTingHeiPro_GB18030 Light" panose="02000500000000000000" pitchFamily="2" charset="-122"/>
              </a:rPr>
              <a:t>文案放置上线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5D27127-9272-5845-AEBD-510A13289E12}"/>
              </a:ext>
            </a:extLst>
          </p:cNvPr>
          <p:cNvSpPr txBox="1"/>
          <p:nvPr userDrawn="1"/>
        </p:nvSpPr>
        <p:spPr>
          <a:xfrm>
            <a:off x="10727613" y="1535224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Light" panose="02000500000000000000" pitchFamily="2" charset="-122"/>
                <a:ea typeface="FZLanTingHeiPro_GB18030 Light" panose="02000500000000000000" pitchFamily="2" charset="-122"/>
              </a:rPr>
              <a:t>界面放置上线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675B390-8B6C-804F-BE08-3F2D6C94383D}"/>
              </a:ext>
            </a:extLst>
          </p:cNvPr>
          <p:cNvSpPr txBox="1"/>
          <p:nvPr userDrawn="1"/>
        </p:nvSpPr>
        <p:spPr>
          <a:xfrm>
            <a:off x="4193873" y="729644"/>
            <a:ext cx="9541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标题编辑区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1FA1EDB7-87A1-9A40-9086-82692195D92B}"/>
              </a:ext>
            </a:extLst>
          </p:cNvPr>
          <p:cNvSpPr txBox="1"/>
          <p:nvPr userDrawn="1"/>
        </p:nvSpPr>
        <p:spPr>
          <a:xfrm>
            <a:off x="7626425" y="4341626"/>
            <a:ext cx="103105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Light" panose="02000500000000000000" pitchFamily="2" charset="-122"/>
                <a:ea typeface="FZLanTingHeiPro_GB18030 Light" panose="02000500000000000000" pitchFamily="2" charset="-122"/>
              </a:rPr>
              <a:t>图像信息重心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0F082B1-6894-2E4E-BA81-AA08962BD98C}"/>
              </a:ext>
            </a:extLst>
          </p:cNvPr>
          <p:cNvSpPr txBox="1"/>
          <p:nvPr userDrawn="1"/>
        </p:nvSpPr>
        <p:spPr>
          <a:xfrm>
            <a:off x="1862189" y="4341626"/>
            <a:ext cx="103105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0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Light" panose="02000500000000000000" pitchFamily="2" charset="-122"/>
                <a:ea typeface="FZLanTingHeiPro_GB18030 Light" panose="02000500000000000000" pitchFamily="2" charset="-122"/>
              </a:rPr>
              <a:t>文案信息重心</a:t>
            </a:r>
          </a:p>
        </p:txBody>
      </p:sp>
      <p:sp>
        <p:nvSpPr>
          <p:cNvPr id="13" name="线条">
            <a:extLst>
              <a:ext uri="{FF2B5EF4-FFF2-40B4-BE49-F238E27FC236}">
                <a16:creationId xmlns:a16="http://schemas.microsoft.com/office/drawing/2014/main" id="{21869366-7D83-BA4F-9441-21304A332548}"/>
              </a:ext>
            </a:extLst>
          </p:cNvPr>
          <p:cNvSpPr/>
          <p:nvPr userDrawn="1"/>
        </p:nvSpPr>
        <p:spPr>
          <a:xfrm>
            <a:off x="4650" y="444350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14" name="线条">
            <a:extLst>
              <a:ext uri="{FF2B5EF4-FFF2-40B4-BE49-F238E27FC236}">
                <a16:creationId xmlns:a16="http://schemas.microsoft.com/office/drawing/2014/main" id="{87DF313D-D10C-A046-AA6C-067865DA722D}"/>
              </a:ext>
            </a:extLst>
          </p:cNvPr>
          <p:cNvSpPr/>
          <p:nvPr userDrawn="1"/>
        </p:nvSpPr>
        <p:spPr>
          <a:xfrm flipH="1">
            <a:off x="457909" y="-5170"/>
            <a:ext cx="0" cy="685068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15" name="线条">
            <a:extLst>
              <a:ext uri="{FF2B5EF4-FFF2-40B4-BE49-F238E27FC236}">
                <a16:creationId xmlns:a16="http://schemas.microsoft.com/office/drawing/2014/main" id="{E78C6003-49B1-F043-BC33-4F5EAF4CCD20}"/>
              </a:ext>
            </a:extLst>
          </p:cNvPr>
          <p:cNvSpPr/>
          <p:nvPr userDrawn="1"/>
        </p:nvSpPr>
        <p:spPr>
          <a:xfrm flipH="1">
            <a:off x="11737828" y="-5170"/>
            <a:ext cx="0" cy="685068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/>
          </a:p>
        </p:txBody>
      </p:sp>
      <p:sp>
        <p:nvSpPr>
          <p:cNvPr id="16" name="线条">
            <a:extLst>
              <a:ext uri="{FF2B5EF4-FFF2-40B4-BE49-F238E27FC236}">
                <a16:creationId xmlns:a16="http://schemas.microsoft.com/office/drawing/2014/main" id="{4DB8E93F-4BB6-9149-A041-F7B35E8829B0}"/>
              </a:ext>
            </a:extLst>
          </p:cNvPr>
          <p:cNvSpPr/>
          <p:nvPr userDrawn="1"/>
        </p:nvSpPr>
        <p:spPr>
          <a:xfrm>
            <a:off x="-4652" y="6395995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/>
          </a:p>
        </p:txBody>
      </p:sp>
      <p:sp>
        <p:nvSpPr>
          <p:cNvPr id="17" name="线条">
            <a:extLst>
              <a:ext uri="{FF2B5EF4-FFF2-40B4-BE49-F238E27FC236}">
                <a16:creationId xmlns:a16="http://schemas.microsoft.com/office/drawing/2014/main" id="{705B2167-3DFA-E74B-988A-3B4537B707EC}"/>
              </a:ext>
            </a:extLst>
          </p:cNvPr>
          <p:cNvSpPr/>
          <p:nvPr userDrawn="1"/>
        </p:nvSpPr>
        <p:spPr>
          <a:xfrm flipH="1">
            <a:off x="4551652" y="7315"/>
            <a:ext cx="0" cy="685068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18" name="线条">
            <a:extLst>
              <a:ext uri="{FF2B5EF4-FFF2-40B4-BE49-F238E27FC236}">
                <a16:creationId xmlns:a16="http://schemas.microsoft.com/office/drawing/2014/main" id="{4098A406-8357-0040-985C-1A2D3312041B}"/>
              </a:ext>
            </a:extLst>
          </p:cNvPr>
          <p:cNvSpPr/>
          <p:nvPr userDrawn="1"/>
        </p:nvSpPr>
        <p:spPr>
          <a:xfrm>
            <a:off x="4650" y="1266510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19" name="线条">
            <a:extLst>
              <a:ext uri="{FF2B5EF4-FFF2-40B4-BE49-F238E27FC236}">
                <a16:creationId xmlns:a16="http://schemas.microsoft.com/office/drawing/2014/main" id="{AD1845A1-9086-9D42-8358-35F246972D1B}"/>
              </a:ext>
            </a:extLst>
          </p:cNvPr>
          <p:cNvSpPr/>
          <p:nvPr userDrawn="1"/>
        </p:nvSpPr>
        <p:spPr>
          <a:xfrm flipH="1">
            <a:off x="4272252" y="1300228"/>
            <a:ext cx="0" cy="5557772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0" name="线条">
            <a:extLst>
              <a:ext uri="{FF2B5EF4-FFF2-40B4-BE49-F238E27FC236}">
                <a16:creationId xmlns:a16="http://schemas.microsoft.com/office/drawing/2014/main" id="{3F0E8045-B597-6A4E-9B64-2DED619C133B}"/>
              </a:ext>
            </a:extLst>
          </p:cNvPr>
          <p:cNvSpPr/>
          <p:nvPr userDrawn="1"/>
        </p:nvSpPr>
        <p:spPr>
          <a:xfrm>
            <a:off x="4650" y="1470247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1" name="线条">
            <a:extLst>
              <a:ext uri="{FF2B5EF4-FFF2-40B4-BE49-F238E27FC236}">
                <a16:creationId xmlns:a16="http://schemas.microsoft.com/office/drawing/2014/main" id="{1C0C6239-E05F-4941-BC7A-A23A7312CDB0}"/>
              </a:ext>
            </a:extLst>
          </p:cNvPr>
          <p:cNvSpPr/>
          <p:nvPr userDrawn="1"/>
        </p:nvSpPr>
        <p:spPr>
          <a:xfrm>
            <a:off x="4650" y="2158558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2" name="线条">
            <a:extLst>
              <a:ext uri="{FF2B5EF4-FFF2-40B4-BE49-F238E27FC236}">
                <a16:creationId xmlns:a16="http://schemas.microsoft.com/office/drawing/2014/main" id="{A86E53C8-42AF-554C-BACD-02F3B7CD845E}"/>
              </a:ext>
            </a:extLst>
          </p:cNvPr>
          <p:cNvSpPr/>
          <p:nvPr userDrawn="1"/>
        </p:nvSpPr>
        <p:spPr>
          <a:xfrm flipH="1">
            <a:off x="700691" y="7315"/>
            <a:ext cx="0" cy="685068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3" name="线条">
            <a:extLst>
              <a:ext uri="{FF2B5EF4-FFF2-40B4-BE49-F238E27FC236}">
                <a16:creationId xmlns:a16="http://schemas.microsoft.com/office/drawing/2014/main" id="{BC912EE3-C14A-D54C-8E06-02FD9433701E}"/>
              </a:ext>
            </a:extLst>
          </p:cNvPr>
          <p:cNvSpPr/>
          <p:nvPr userDrawn="1"/>
        </p:nvSpPr>
        <p:spPr>
          <a:xfrm flipH="1">
            <a:off x="2365321" y="7315"/>
            <a:ext cx="0" cy="685068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4" name="线条">
            <a:extLst>
              <a:ext uri="{FF2B5EF4-FFF2-40B4-BE49-F238E27FC236}">
                <a16:creationId xmlns:a16="http://schemas.microsoft.com/office/drawing/2014/main" id="{C39DC2DF-44F0-0A4C-AB68-2A19AEB55DB4}"/>
              </a:ext>
            </a:extLst>
          </p:cNvPr>
          <p:cNvSpPr/>
          <p:nvPr userDrawn="1"/>
        </p:nvSpPr>
        <p:spPr>
          <a:xfrm>
            <a:off x="4650" y="3964176"/>
            <a:ext cx="12178997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5" name="线条">
            <a:extLst>
              <a:ext uri="{FF2B5EF4-FFF2-40B4-BE49-F238E27FC236}">
                <a16:creationId xmlns:a16="http://schemas.microsoft.com/office/drawing/2014/main" id="{57CC344F-1E47-0543-BF03-E1BDEE7251B7}"/>
              </a:ext>
            </a:extLst>
          </p:cNvPr>
          <p:cNvSpPr>
            <a:spLocks/>
          </p:cNvSpPr>
          <p:nvPr userDrawn="1"/>
        </p:nvSpPr>
        <p:spPr>
          <a:xfrm flipH="1">
            <a:off x="8144766" y="7314"/>
            <a:ext cx="0" cy="6845515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lIns="101600" tIns="101600" rIns="101600" bIns="101600" anchor="ctr"/>
          <a:lstStyle/>
          <a:p>
            <a:endParaRPr sz="1800" dirty="0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E8FD4BF-5DF7-D44E-91CD-404E298DF7AD}"/>
              </a:ext>
            </a:extLst>
          </p:cNvPr>
          <p:cNvSpPr/>
          <p:nvPr userDrawn="1"/>
        </p:nvSpPr>
        <p:spPr>
          <a:xfrm>
            <a:off x="8077045" y="3895439"/>
            <a:ext cx="111205" cy="1112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CBB42BA-3E85-D740-85A7-D75D032DB6C5}"/>
              </a:ext>
            </a:extLst>
          </p:cNvPr>
          <p:cNvSpPr/>
          <p:nvPr userDrawn="1"/>
        </p:nvSpPr>
        <p:spPr>
          <a:xfrm>
            <a:off x="2309744" y="3913727"/>
            <a:ext cx="111205" cy="111205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19050" cap="flat">
            <a:solidFill>
              <a:schemeClr val="bg2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Neue Medium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BDD9BFC-A219-A142-953E-4450451CBB1D}"/>
              </a:ext>
            </a:extLst>
          </p:cNvPr>
          <p:cNvSpPr/>
          <p:nvPr userDrawn="1"/>
        </p:nvSpPr>
        <p:spPr>
          <a:xfrm>
            <a:off x="8244939" y="5574011"/>
            <a:ext cx="3491301" cy="822280"/>
          </a:xfrm>
          <a:prstGeom prst="rect">
            <a:avLst/>
          </a:prstGeom>
          <a:solidFill>
            <a:srgbClr val="133C9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defTabSz="2438338" hangingPunct="0">
              <a:buFont typeface="Arial" panose="020B0604020202020204" pitchFamily="34" charset="0"/>
              <a:buChar char="•"/>
            </a:pPr>
            <a:r>
              <a:rPr lang="zh-CN" altLang="en-US" sz="1100" dirty="0">
                <a:solidFill>
                  <a:srgbClr val="FFFFFF"/>
                </a:solidFill>
                <a:latin typeface="FZLanTingHeiPro" panose="02000500000000000000" pitchFamily="2" charset="-122"/>
                <a:ea typeface="FZLanTingHeiPro" panose="02000500000000000000" pitchFamily="2" charset="-122"/>
                <a:sym typeface="Helvetica Neue"/>
              </a:rPr>
              <a:t>白色为出血区域，核心展示内容不可侵占</a:t>
            </a:r>
            <a:endParaRPr lang="en-US" altLang="zh-CN" sz="1100" dirty="0">
              <a:solidFill>
                <a:srgbClr val="FFFFFF"/>
              </a:solidFill>
              <a:latin typeface="FZLanTingHeiPro" panose="02000500000000000000" pitchFamily="2" charset="-122"/>
              <a:ea typeface="FZLanTingHeiPro" panose="02000500000000000000" pitchFamily="2" charset="-122"/>
              <a:sym typeface="Helvetica Neue"/>
            </a:endParaRPr>
          </a:p>
          <a:p>
            <a:pPr marL="171450" indent="-171450" defTabSz="2438338" hangingPunct="0">
              <a:buFont typeface="Arial" panose="020B0604020202020204" pitchFamily="34" charset="0"/>
              <a:buChar char="•"/>
            </a:pPr>
            <a:r>
              <a:rPr lang="zh-CN" altLang="en-US" sz="1100" dirty="0">
                <a:latin typeface="FZLanTingHeiPro" panose="02000500000000000000" pitchFamily="2" charset="-122"/>
                <a:ea typeface="FZLanTingHeiPro" panose="02000500000000000000" pitchFamily="2" charset="-122"/>
              </a:rPr>
              <a:t>灰色区域为核心内容展示区域</a:t>
            </a:r>
            <a:endParaRPr lang="zh-CN" altLang="en-US" sz="1100" dirty="0">
              <a:solidFill>
                <a:srgbClr val="FFFFFF"/>
              </a:solidFill>
              <a:latin typeface="FZLanTingHeiPro" panose="02000500000000000000" pitchFamily="2" charset="-122"/>
              <a:ea typeface="FZLanTingHeiPro" panose="02000500000000000000" pitchFamily="2" charset="-122"/>
              <a:sym typeface="Helvetica Neue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70CC4715-6F4E-C841-93B8-42A4BB9C3ED8}"/>
              </a:ext>
            </a:extLst>
          </p:cNvPr>
          <p:cNvSpPr/>
          <p:nvPr userDrawn="1"/>
        </p:nvSpPr>
        <p:spPr>
          <a:xfrm>
            <a:off x="8144767" y="449397"/>
            <a:ext cx="3596126" cy="821981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D6BB180-43D6-8740-941B-41DC2680A80A}"/>
              </a:ext>
            </a:extLst>
          </p:cNvPr>
          <p:cNvSpPr txBox="1"/>
          <p:nvPr userDrawn="1"/>
        </p:nvSpPr>
        <p:spPr>
          <a:xfrm>
            <a:off x="9122500" y="725552"/>
            <a:ext cx="19175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LOGO</a:t>
            </a:r>
            <a:r>
              <a:rPr kumimoji="1" lang="zh-CN" altLang="en-US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 及联合</a:t>
            </a:r>
            <a:r>
              <a:rPr kumimoji="1" lang="en-US" altLang="zh-CN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Logo</a:t>
            </a:r>
            <a:r>
              <a:rPr kumimoji="1" lang="zh-CN" altLang="en-US" sz="11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编辑区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AB37203-0617-7D47-B406-F396EB13D4D8}"/>
              </a:ext>
            </a:extLst>
          </p:cNvPr>
          <p:cNvSpPr txBox="1"/>
          <p:nvPr userDrawn="1"/>
        </p:nvSpPr>
        <p:spPr>
          <a:xfrm>
            <a:off x="411320" y="6144607"/>
            <a:ext cx="265008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000" kern="55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</a:rPr>
              <a:t>*基础版式规范，特殊情况可灵活调整。</a:t>
            </a:r>
          </a:p>
        </p:txBody>
      </p:sp>
    </p:spTree>
    <p:extLst>
      <p:ext uri="{BB962C8B-B14F-4D97-AF65-F5344CB8AC3E}">
        <p14:creationId xmlns:p14="http://schemas.microsoft.com/office/powerpoint/2010/main" val="937079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产品界面参考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1452D3C6-4796-2348-8077-379064FFB4C3}"/>
              </a:ext>
            </a:extLst>
          </p:cNvPr>
          <p:cNvGrpSpPr/>
          <p:nvPr userDrawn="1"/>
        </p:nvGrpSpPr>
        <p:grpSpPr>
          <a:xfrm>
            <a:off x="-4652" y="-5170"/>
            <a:ext cx="12188299" cy="6863170"/>
            <a:chOff x="-4652" y="-5170"/>
            <a:chExt cx="12188299" cy="6863170"/>
          </a:xfrm>
        </p:grpSpPr>
        <p:sp>
          <p:nvSpPr>
            <p:cNvPr id="41" name="线条">
              <a:extLst>
                <a:ext uri="{FF2B5EF4-FFF2-40B4-BE49-F238E27FC236}">
                  <a16:creationId xmlns:a16="http://schemas.microsoft.com/office/drawing/2014/main" id="{ABA67434-963E-BA43-9605-97A38E67246C}"/>
                </a:ext>
              </a:extLst>
            </p:cNvPr>
            <p:cNvSpPr/>
            <p:nvPr userDrawn="1"/>
          </p:nvSpPr>
          <p:spPr>
            <a:xfrm>
              <a:off x="4650" y="444350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2" name="线条">
              <a:extLst>
                <a:ext uri="{FF2B5EF4-FFF2-40B4-BE49-F238E27FC236}">
                  <a16:creationId xmlns:a16="http://schemas.microsoft.com/office/drawing/2014/main" id="{36578F5B-0F64-E045-ACE3-B9859884EE73}"/>
                </a:ext>
              </a:extLst>
            </p:cNvPr>
            <p:cNvSpPr/>
            <p:nvPr userDrawn="1"/>
          </p:nvSpPr>
          <p:spPr>
            <a:xfrm flipH="1">
              <a:off x="457909" y="-5170"/>
              <a:ext cx="0" cy="685068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3" name="线条">
              <a:extLst>
                <a:ext uri="{FF2B5EF4-FFF2-40B4-BE49-F238E27FC236}">
                  <a16:creationId xmlns:a16="http://schemas.microsoft.com/office/drawing/2014/main" id="{ED637F3D-330B-9440-ABA7-CE7207B545CD}"/>
                </a:ext>
              </a:extLst>
            </p:cNvPr>
            <p:cNvSpPr/>
            <p:nvPr userDrawn="1"/>
          </p:nvSpPr>
          <p:spPr>
            <a:xfrm flipH="1">
              <a:off x="11737828" y="-5170"/>
              <a:ext cx="0" cy="685068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/>
            </a:p>
          </p:txBody>
        </p:sp>
        <p:sp>
          <p:nvSpPr>
            <p:cNvPr id="44" name="线条">
              <a:extLst>
                <a:ext uri="{FF2B5EF4-FFF2-40B4-BE49-F238E27FC236}">
                  <a16:creationId xmlns:a16="http://schemas.microsoft.com/office/drawing/2014/main" id="{1C55E370-F6E8-1B4E-86B6-7B3AF9A9DDB8}"/>
                </a:ext>
              </a:extLst>
            </p:cNvPr>
            <p:cNvSpPr/>
            <p:nvPr userDrawn="1"/>
          </p:nvSpPr>
          <p:spPr>
            <a:xfrm>
              <a:off x="-4652" y="6395995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/>
            </a:p>
          </p:txBody>
        </p:sp>
        <p:sp>
          <p:nvSpPr>
            <p:cNvPr id="45" name="线条">
              <a:extLst>
                <a:ext uri="{FF2B5EF4-FFF2-40B4-BE49-F238E27FC236}">
                  <a16:creationId xmlns:a16="http://schemas.microsoft.com/office/drawing/2014/main" id="{BC9849CF-C434-A242-BFE9-1A9AA3FDD32B}"/>
                </a:ext>
              </a:extLst>
            </p:cNvPr>
            <p:cNvSpPr/>
            <p:nvPr userDrawn="1"/>
          </p:nvSpPr>
          <p:spPr>
            <a:xfrm flipH="1">
              <a:off x="4551652" y="7315"/>
              <a:ext cx="0" cy="685068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6" name="线条">
              <a:extLst>
                <a:ext uri="{FF2B5EF4-FFF2-40B4-BE49-F238E27FC236}">
                  <a16:creationId xmlns:a16="http://schemas.microsoft.com/office/drawing/2014/main" id="{1CD747AB-BD21-D04A-B906-4C0914A0A86D}"/>
                </a:ext>
              </a:extLst>
            </p:cNvPr>
            <p:cNvSpPr/>
            <p:nvPr userDrawn="1"/>
          </p:nvSpPr>
          <p:spPr>
            <a:xfrm>
              <a:off x="4650" y="1266510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7" name="线条">
              <a:extLst>
                <a:ext uri="{FF2B5EF4-FFF2-40B4-BE49-F238E27FC236}">
                  <a16:creationId xmlns:a16="http://schemas.microsoft.com/office/drawing/2014/main" id="{F87EC04F-0DB1-AE4C-A8E8-895919482CE0}"/>
                </a:ext>
              </a:extLst>
            </p:cNvPr>
            <p:cNvSpPr/>
            <p:nvPr userDrawn="1"/>
          </p:nvSpPr>
          <p:spPr>
            <a:xfrm flipH="1">
              <a:off x="4272252" y="1300228"/>
              <a:ext cx="0" cy="5557772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8" name="线条">
              <a:extLst>
                <a:ext uri="{FF2B5EF4-FFF2-40B4-BE49-F238E27FC236}">
                  <a16:creationId xmlns:a16="http://schemas.microsoft.com/office/drawing/2014/main" id="{5447A4BF-54CF-E24B-858A-C5F41E47C6F7}"/>
                </a:ext>
              </a:extLst>
            </p:cNvPr>
            <p:cNvSpPr/>
            <p:nvPr userDrawn="1"/>
          </p:nvSpPr>
          <p:spPr>
            <a:xfrm>
              <a:off x="4650" y="1470247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49" name="线条">
              <a:extLst>
                <a:ext uri="{FF2B5EF4-FFF2-40B4-BE49-F238E27FC236}">
                  <a16:creationId xmlns:a16="http://schemas.microsoft.com/office/drawing/2014/main" id="{B6DCED5D-3CA3-5940-9813-37D33741076A}"/>
                </a:ext>
              </a:extLst>
            </p:cNvPr>
            <p:cNvSpPr/>
            <p:nvPr userDrawn="1"/>
          </p:nvSpPr>
          <p:spPr>
            <a:xfrm>
              <a:off x="4650" y="2158558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50" name="线条">
              <a:extLst>
                <a:ext uri="{FF2B5EF4-FFF2-40B4-BE49-F238E27FC236}">
                  <a16:creationId xmlns:a16="http://schemas.microsoft.com/office/drawing/2014/main" id="{0AE55565-7DBE-3148-962F-0505D85A454F}"/>
                </a:ext>
              </a:extLst>
            </p:cNvPr>
            <p:cNvSpPr/>
            <p:nvPr userDrawn="1"/>
          </p:nvSpPr>
          <p:spPr>
            <a:xfrm flipH="1">
              <a:off x="700691" y="7315"/>
              <a:ext cx="0" cy="685068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51" name="线条">
              <a:extLst>
                <a:ext uri="{FF2B5EF4-FFF2-40B4-BE49-F238E27FC236}">
                  <a16:creationId xmlns:a16="http://schemas.microsoft.com/office/drawing/2014/main" id="{7F9E531A-6629-5A4F-B9D4-28DA0F767C4F}"/>
                </a:ext>
              </a:extLst>
            </p:cNvPr>
            <p:cNvSpPr/>
            <p:nvPr userDrawn="1"/>
          </p:nvSpPr>
          <p:spPr>
            <a:xfrm flipH="1">
              <a:off x="2365321" y="7315"/>
              <a:ext cx="0" cy="685068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52" name="线条">
              <a:extLst>
                <a:ext uri="{FF2B5EF4-FFF2-40B4-BE49-F238E27FC236}">
                  <a16:creationId xmlns:a16="http://schemas.microsoft.com/office/drawing/2014/main" id="{02865D70-9019-3240-888C-AD09D93F6861}"/>
                </a:ext>
              </a:extLst>
            </p:cNvPr>
            <p:cNvSpPr/>
            <p:nvPr userDrawn="1"/>
          </p:nvSpPr>
          <p:spPr>
            <a:xfrm>
              <a:off x="4650" y="3964176"/>
              <a:ext cx="12178997" cy="0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53" name="线条">
              <a:extLst>
                <a:ext uri="{FF2B5EF4-FFF2-40B4-BE49-F238E27FC236}">
                  <a16:creationId xmlns:a16="http://schemas.microsoft.com/office/drawing/2014/main" id="{65B7FD7E-A931-3F44-8BC2-10243BDC46D1}"/>
                </a:ext>
              </a:extLst>
            </p:cNvPr>
            <p:cNvSpPr>
              <a:spLocks/>
            </p:cNvSpPr>
            <p:nvPr userDrawn="1"/>
          </p:nvSpPr>
          <p:spPr>
            <a:xfrm flipH="1">
              <a:off x="8144766" y="7314"/>
              <a:ext cx="0" cy="6845515"/>
            </a:xfrm>
            <a:prstGeom prst="line">
              <a:avLst/>
            </a:prstGeom>
            <a:ln w="6350">
              <a:solidFill>
                <a:schemeClr val="bg1">
                  <a:lumMod val="7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lIns="101600" tIns="101600" rIns="101600" bIns="101600" anchor="ctr"/>
            <a:lstStyle/>
            <a:p>
              <a:endParaRPr sz="1800" dirty="0"/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B93326EE-F142-984D-9709-AC38D6449530}"/>
                </a:ext>
              </a:extLst>
            </p:cNvPr>
            <p:cNvSpPr/>
            <p:nvPr userDrawn="1"/>
          </p:nvSpPr>
          <p:spPr>
            <a:xfrm>
              <a:off x="8077045" y="3895439"/>
              <a:ext cx="111205" cy="1112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cap="flat">
              <a:solidFill>
                <a:schemeClr val="bg1">
                  <a:lumMod val="75000"/>
                </a:schemeClr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  <p:sp>
          <p:nvSpPr>
            <p:cNvPr id="55" name="椭圆 54">
              <a:extLst>
                <a:ext uri="{FF2B5EF4-FFF2-40B4-BE49-F238E27FC236}">
                  <a16:creationId xmlns:a16="http://schemas.microsoft.com/office/drawing/2014/main" id="{975D492F-4C8F-9245-8F60-94564B856FE3}"/>
                </a:ext>
              </a:extLst>
            </p:cNvPr>
            <p:cNvSpPr/>
            <p:nvPr userDrawn="1"/>
          </p:nvSpPr>
          <p:spPr>
            <a:xfrm>
              <a:off x="2309744" y="3913727"/>
              <a:ext cx="111205" cy="111205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 cap="flat">
              <a:solidFill>
                <a:schemeClr val="bg1">
                  <a:lumMod val="75000"/>
                </a:schemeClr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Neue Medium"/>
                <a:ea typeface="Helvetica Neue Medium"/>
                <a:cs typeface="Helvetica Neue Medium"/>
                <a:sym typeface="Helvetica Neue Medium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飞机, 蓝色, 椅子, 伞&#10;&#10;描述已自动生成">
            <a:extLst>
              <a:ext uri="{FF2B5EF4-FFF2-40B4-BE49-F238E27FC236}">
                <a16:creationId xmlns:a16="http://schemas.microsoft.com/office/drawing/2014/main" id="{02D6CECC-BE50-E14A-AD14-FAC6E795206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A2FB7677-B199-8347-8A9A-D483F80F767E}"/>
              </a:ext>
            </a:extLst>
          </p:cNvPr>
          <p:cNvSpPr>
            <a:spLocks noGrp="1"/>
          </p:cNvSpPr>
          <p:nvPr>
            <p:ph type="ctrTitle" idx="4294967295" hasCustomPrompt="1"/>
          </p:nvPr>
        </p:nvSpPr>
        <p:spPr>
          <a:xfrm>
            <a:off x="2858394" y="2294192"/>
            <a:ext cx="6475212" cy="1608603"/>
          </a:xfrm>
          <a:prstGeom prst="rect">
            <a:avLst/>
          </a:prstGeom>
        </p:spPr>
        <p:txBody>
          <a:bodyPr/>
          <a:lstStyle>
            <a:lvl1pPr algn="ctr">
              <a:defRPr sz="5400" b="1" i="0">
                <a:latin typeface="FZLanTingHeiPro_GB18030 SemiBol" panose="02000500000000000000" pitchFamily="2" charset="-122"/>
                <a:ea typeface="FZLanTingHeiPro_GB18030 SemiBol" panose="02000500000000000000" pitchFamily="2" charset="-122"/>
              </a:defRPr>
            </a:lvl1pPr>
          </a:lstStyle>
          <a:p>
            <a:pPr>
              <a:lnSpc>
                <a:spcPct val="100000"/>
              </a:lnSpc>
            </a:pPr>
            <a:r>
              <a:rPr kumimoji="1" lang="zh-CN" altLang="en-US" sz="4800" b="1" dirty="0">
                <a:solidFill>
                  <a:srgbClr val="336F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rPr>
              <a:t>文案文案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38BF2-2E17-E846-A570-BDFE943C8D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5" y="346852"/>
            <a:ext cx="1858007" cy="8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637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9D76C7AC-F2CB-37B4-FD84-39360B9271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60" t="9142" r="14459" b="10983"/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8E72324D-AD23-FEBE-2033-82AF224E33E7}"/>
              </a:ext>
            </a:extLst>
          </p:cNvPr>
          <p:cNvSpPr/>
          <p:nvPr userDrawn="1"/>
        </p:nvSpPr>
        <p:spPr>
          <a:xfrm flipV="1">
            <a:off x="-1" y="0"/>
            <a:ext cx="12206862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ECEA2D-E036-345F-9460-B1FE22DA771A}"/>
              </a:ext>
            </a:extLst>
          </p:cNvPr>
          <p:cNvSpPr/>
          <p:nvPr userDrawn="1"/>
        </p:nvSpPr>
        <p:spPr>
          <a:xfrm rot="10800000">
            <a:off x="0" y="0"/>
            <a:ext cx="12206862" cy="6858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33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1F16C5-A394-CB92-E752-A9D2D2EBD9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5" y="346852"/>
            <a:ext cx="1858007" cy="894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鱼在游泳&#10;&#10;中度可信度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2376449" y="2274164"/>
            <a:ext cx="7439103" cy="774749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kumimoji="1" lang="zh-CN" altLang="en-US" sz="4400" b="0" i="0" kern="5500" spc="0" baseline="0" dirty="0">
                <a:solidFill>
                  <a:schemeClr val="bg1"/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点击编辑文案</a:t>
            </a:r>
          </a:p>
        </p:txBody>
      </p:sp>
      <p:sp>
        <p:nvSpPr>
          <p:cNvPr id="14" name="内容占位符 3"/>
          <p:cNvSpPr>
            <a:spLocks noGrp="1"/>
          </p:cNvSpPr>
          <p:nvPr>
            <p:ph sz="half" idx="12" hasCustomPrompt="1"/>
          </p:nvPr>
        </p:nvSpPr>
        <p:spPr>
          <a:xfrm>
            <a:off x="2376448" y="3048913"/>
            <a:ext cx="7469560" cy="4204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buNone/>
              <a:defRPr kumimoji="1" lang="zh-CN" altLang="en-US" sz="2400" b="1" i="0" kern="1200" dirty="0">
                <a:solidFill>
                  <a:schemeClr val="bg1"/>
                </a:solidFill>
                <a:latin typeface="FZLanTingHeiPro_GB18030 DemiBol" charset="-122"/>
                <a:ea typeface="FZLanTingHeiPro_GB18030 DemiBol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小标题或文案信息</a:t>
            </a:r>
          </a:p>
        </p:txBody>
      </p:sp>
      <p:sp>
        <p:nvSpPr>
          <p:cNvPr id="15" name="内容占位符 3"/>
          <p:cNvSpPr>
            <a:spLocks noGrp="1"/>
          </p:cNvSpPr>
          <p:nvPr>
            <p:ph sz="half" idx="11" hasCustomPrompt="1"/>
          </p:nvPr>
        </p:nvSpPr>
        <p:spPr>
          <a:xfrm>
            <a:off x="2376449" y="3699992"/>
            <a:ext cx="7469559" cy="2086501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buNone/>
              <a:defRPr lang="zh-CN" altLang="en-US" sz="1600" b="0" i="0" kern="1200" dirty="0">
                <a:solidFill>
                  <a:schemeClr val="bg1"/>
                </a:solidFill>
                <a:latin typeface="FZLanTingHeiPro" panose="02000500000000000000" pitchFamily="2" charset="-122"/>
                <a:ea typeface="FZLanTingHeiPro" panose="02000500000000000000" pitchFamily="2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文案介绍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DE3D590-9DCD-770C-B304-E7EB05B2DE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48332" y="411202"/>
            <a:ext cx="1755681" cy="84512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间隔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雪地上的风景&#10;&#10;描述已自动生成"/>
          <p:cNvPicPr>
            <a:picLocks noChangeAspect="1"/>
          </p:cNvPicPr>
          <p:nvPr userDrawn="1"/>
        </p:nvPicPr>
        <p:blipFill rotWithShape="1">
          <a:blip r:embed="rId2"/>
          <a:srcRect l="26158" t="1426" r="27210" b="17862"/>
          <a:stretch/>
        </p:blipFill>
        <p:spPr>
          <a:xfrm>
            <a:off x="-123686" y="-69574"/>
            <a:ext cx="12325626" cy="6933165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2376449" y="2274164"/>
            <a:ext cx="7439103" cy="873828"/>
          </a:xfrm>
          <a:prstGeom prst="rect">
            <a:avLst/>
          </a:prstGeom>
        </p:spPr>
        <p:txBody>
          <a:bodyPr/>
          <a:lstStyle>
            <a:lvl1pPr algn="ctr">
              <a:lnSpc>
                <a:spcPct val="100000"/>
              </a:lnSpc>
              <a:defRPr kumimoji="1" lang="zh-CN" altLang="en-US" sz="4800" b="0" i="0" kern="5500" spc="0" baseline="0" dirty="0">
                <a:solidFill>
                  <a:srgbClr val="133C9A"/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点击编辑文案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12" hasCustomPrompt="1"/>
          </p:nvPr>
        </p:nvSpPr>
        <p:spPr>
          <a:xfrm>
            <a:off x="2345993" y="3362399"/>
            <a:ext cx="7500015" cy="420428"/>
          </a:xfrm>
          <a:prstGeom prst="rect">
            <a:avLst/>
          </a:prstGeom>
        </p:spPr>
        <p:txBody>
          <a:bodyPr/>
          <a:lstStyle>
            <a:lvl1pPr marL="0" indent="0" algn="ctr" defTabSz="914400" rtl="0" eaLnBrk="1" latinLnBrk="0" hangingPunct="1">
              <a:lnSpc>
                <a:spcPct val="125000"/>
              </a:lnSpc>
              <a:buNone/>
              <a:defRPr kumimoji="1" lang="zh-CN" altLang="en-US" sz="2400" b="0" i="0" kern="1200" dirty="0">
                <a:solidFill>
                  <a:schemeClr val="tx1">
                    <a:lumMod val="50000"/>
                    <a:lumOff val="50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  <a:cs typeface="+mn-cs"/>
              </a:defRPr>
            </a:lvl1pPr>
          </a:lstStyle>
          <a:p>
            <a:pPr lvl="0"/>
            <a:r>
              <a:rPr kumimoji="1" lang="zh-CN" altLang="en-US" dirty="0"/>
              <a:t>小标题或文案信息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619C320-569A-68B7-A228-6BA4B16599D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21335" y="346852"/>
            <a:ext cx="1858007" cy="89438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39757" y="-44754"/>
            <a:ext cx="12271513" cy="6907108"/>
          </a:xfrm>
          <a:prstGeom prst="rect">
            <a:avLst/>
          </a:prstGeom>
        </p:spPr>
      </p:pic>
      <p:sp>
        <p:nvSpPr>
          <p:cNvPr id="9" name="圆角矩形 8"/>
          <p:cNvSpPr/>
          <p:nvPr userDrawn="1"/>
        </p:nvSpPr>
        <p:spPr>
          <a:xfrm>
            <a:off x="466736" y="449902"/>
            <a:ext cx="61165" cy="349458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FC4BD046-D59B-DE44-4D92-7D2A352D2C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434137"/>
            <a:ext cx="7339195" cy="466616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en-US" altLang="zh-CN" dirty="0"/>
              <a:t>Logo</a:t>
            </a:r>
            <a:r>
              <a:rPr kumimoji="1" lang="zh-CN" altLang="en-US" dirty="0"/>
              <a:t>墙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3D87E0D-6197-5585-FBEE-21805DF04F6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主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BCC54CF-4FD8-CB49-2AF6-4001FE13D21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466736" y="449902"/>
            <a:ext cx="61165" cy="349458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C4DCE6C7-2DC8-14AC-DE7F-1A0842F7EA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434137"/>
            <a:ext cx="7339195" cy="466616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只有主标题母版样式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单行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BFFE09A-C446-B12E-DB33-2376F45CD9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43944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主标题-带底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17AB83E-D011-EEB9-C37E-054D06B7CBB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alphaModFix amt="10000"/>
          </a:blip>
          <a:srcRect l="23357" t="29393" r="23719" b="17198"/>
          <a:stretch>
            <a:fillRect/>
          </a:stretch>
        </p:blipFill>
        <p:spPr>
          <a:xfrm>
            <a:off x="0" y="102438"/>
            <a:ext cx="12192000" cy="6858000"/>
          </a:xfrm>
          <a:prstGeom prst="rect">
            <a:avLst/>
          </a:prstGeom>
        </p:spPr>
      </p:pic>
      <p:sp>
        <p:nvSpPr>
          <p:cNvPr id="7" name="圆角矩形 6"/>
          <p:cNvSpPr/>
          <p:nvPr userDrawn="1"/>
        </p:nvSpPr>
        <p:spPr>
          <a:xfrm>
            <a:off x="466736" y="449902"/>
            <a:ext cx="61165" cy="349458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642583" y="434137"/>
            <a:ext cx="7626774" cy="466616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只有主标题母版样式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单行</a:t>
            </a:r>
            <a:r>
              <a:rPr kumimoji="1" lang="en-US" altLang="zh-CN" dirty="0"/>
              <a:t>-</a:t>
            </a:r>
            <a:r>
              <a:rPr kumimoji="1" lang="zh-CN" altLang="en-US" dirty="0"/>
              <a:t>带背景（内容少可用）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F141F76-2A5C-8D91-92FF-245C9C380C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行主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3236875B-A9C6-FBAF-77F6-459332CD9E3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6743E33-E94E-203C-4F9F-1FA0AE4CC87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ED68DCF6-F44D-3148-8621-3B540CCF2A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434137"/>
            <a:ext cx="7339195" cy="466616"/>
          </a:xfrm>
          <a:prstGeom prst="rect">
            <a:avLst/>
          </a:prstGeom>
        </p:spPr>
        <p:txBody>
          <a:bodyPr/>
          <a:lstStyle>
            <a:lvl1pPr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单行</a:t>
            </a:r>
          </a:p>
        </p:txBody>
      </p:sp>
      <p:sp>
        <p:nvSpPr>
          <p:cNvPr id="9" name="文本占位符 45">
            <a:extLst>
              <a:ext uri="{FF2B5EF4-FFF2-40B4-BE49-F238E27FC236}">
                <a16:creationId xmlns:a16="http://schemas.microsoft.com/office/drawing/2014/main" id="{84621392-E9C8-894F-B4BF-7DE93528E5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42583" y="988210"/>
            <a:ext cx="5466788" cy="39052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ct val="0"/>
              </a:spcBef>
              <a:buNone/>
              <a:defRPr kumimoji="1" lang="zh-CN" altLang="en-US" sz="1600" b="0" i="0" kern="1200" spc="0" baseline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  <a:cs typeface="FZLanTingHeiPro_GB18030 DemiBol" charset="-122"/>
              </a:defRPr>
            </a:lvl1pPr>
          </a:lstStyle>
          <a:p>
            <a:pPr lvl="0"/>
            <a:r>
              <a:rPr kumimoji="1" lang="zh-CN" altLang="en-US" dirty="0"/>
              <a:t>单击此处编辑母版副标题样式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单行</a:t>
            </a:r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88D7E31A-E122-2F43-8025-C8A27C233822}"/>
              </a:ext>
            </a:extLst>
          </p:cNvPr>
          <p:cNvSpPr/>
          <p:nvPr userDrawn="1"/>
        </p:nvSpPr>
        <p:spPr>
          <a:xfrm>
            <a:off x="466736" y="449901"/>
            <a:ext cx="61165" cy="830359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行主标题+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4B4E788C-0336-87E2-452C-E1AE9D8D459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6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7" name="圆角矩形 6"/>
          <p:cNvSpPr/>
          <p:nvPr userDrawn="1"/>
        </p:nvSpPr>
        <p:spPr>
          <a:xfrm>
            <a:off x="466736" y="449901"/>
            <a:ext cx="61165" cy="830359"/>
          </a:xfrm>
          <a:prstGeom prst="roundRect">
            <a:avLst/>
          </a:prstGeom>
          <a:solidFill>
            <a:srgbClr val="336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BF2420-AAEA-EEB8-9652-9A4C6858D6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75253" y="252158"/>
            <a:ext cx="1547566" cy="744946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F72C66C3-8286-1D45-8AF9-67FF884414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2583" y="392499"/>
            <a:ext cx="7339195" cy="926346"/>
          </a:xfrm>
          <a:prstGeom prst="rect">
            <a:avLst/>
          </a:prstGeom>
        </p:spPr>
        <p:txBody>
          <a:bodyPr/>
          <a:lstStyle>
            <a:lvl1pPr>
              <a:lnSpc>
                <a:spcPct val="110000"/>
              </a:lnSpc>
              <a:defRPr kumimoji="1" lang="zh-CN" altLang="en-US" sz="2600" b="0" i="0" kern="5500" spc="100" baseline="0" dirty="0">
                <a:solidFill>
                  <a:schemeClr val="tx1">
                    <a:lumMod val="85000"/>
                    <a:lumOff val="15000"/>
                  </a:schemeClr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kumimoji="1" lang="zh-CN" altLang="en-US" dirty="0"/>
              <a:t>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双行</a:t>
            </a:r>
            <a:br>
              <a:rPr kumimoji="1" lang="en-US" altLang="zh-CN" dirty="0"/>
            </a:br>
            <a:r>
              <a:rPr kumimoji="1" lang="zh-CN" altLang="en-US" dirty="0"/>
              <a:t>主标题母版样式</a:t>
            </a:r>
            <a:r>
              <a:rPr kumimoji="1" lang="en-US" altLang="zh-CN" dirty="0"/>
              <a:t>-</a:t>
            </a:r>
            <a:r>
              <a:rPr kumimoji="1" lang="zh-CN" altLang="en-US" dirty="0"/>
              <a:t>双行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f5ce60c-d485-4a0d-879e-ec2487a1bf99_tile.png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7" r:id="rId4"/>
    <p:sldLayoutId id="2147483662" r:id="rId5"/>
    <p:sldLayoutId id="2147483666" r:id="rId6"/>
    <p:sldLayoutId id="2147483651" r:id="rId7"/>
    <p:sldLayoutId id="2147483655" r:id="rId8"/>
    <p:sldLayoutId id="2147483656" r:id="rId9"/>
    <p:sldLayoutId id="2147483675" r:id="rId10"/>
    <p:sldLayoutId id="2147483654" r:id="rId11"/>
    <p:sldLayoutId id="2147483653" r:id="rId12"/>
    <p:sldLayoutId id="2147483671" r:id="rId13"/>
    <p:sldLayoutId id="2147483660" r:id="rId14"/>
    <p:sldLayoutId id="2147483674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bytedance.feishu.cn/wiki/wikcnFfYifN2aqZWnOB3QzkkDxb" TargetMode="External"/><Relationship Id="rId3" Type="http://schemas.openxmlformats.org/officeDocument/2006/relationships/image" Target="../media/image10.jpeg"/><Relationship Id="rId7" Type="http://schemas.openxmlformats.org/officeDocument/2006/relationships/hyperlink" Target="https://bytedance.feishu.cn/wiki/wikcnlvg0iMsfG44OaXhNwiNlb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bytedance.feishu.cn/docx/MuaGdyt9KoJMmDxWOxicDGBpnSc" TargetMode="External"/><Relationship Id="rId11" Type="http://schemas.openxmlformats.org/officeDocument/2006/relationships/hyperlink" Target="https://bytedance.feishu.cn/wiki/CowMw92RcixA5Gkk3ERcBXIqnUf" TargetMode="External"/><Relationship Id="rId5" Type="http://schemas.openxmlformats.org/officeDocument/2006/relationships/hyperlink" Target="https://bytedance.feishu.cn/docs/doccn4zLVaeapWmHoitxy355Gfd" TargetMode="External"/><Relationship Id="rId10" Type="http://schemas.openxmlformats.org/officeDocument/2006/relationships/hyperlink" Target="https://bytedance.feishu.cn/wiki/wikcnyEIfpPMnrDsZ4WWjfHJebe" TargetMode="External"/><Relationship Id="rId4" Type="http://schemas.openxmlformats.org/officeDocument/2006/relationships/hyperlink" Target="https://bytedance.sg.feishu.cn/minutes/obcntfi2p6q1i1688i36p891" TargetMode="External"/><Relationship Id="rId9" Type="http://schemas.openxmlformats.org/officeDocument/2006/relationships/hyperlink" Target="https://bytedance.feishu.cn/wiki/wikcnzEvKDT315GC4FLZQV1o356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89F616F-979D-9243-9124-A79DDF105907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/>
        <p:txBody>
          <a:bodyPr/>
          <a:lstStyle/>
          <a:p>
            <a:r>
              <a: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孙宇</a:t>
            </a:r>
            <a:r>
              <a:rPr lang="en-US" altLang="zh-CN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-</a:t>
            </a:r>
            <a:r>
              <a:rPr lang="zh-CN" altLang="en-US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新人串讲</a:t>
            </a: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E69427-E648-324A-A394-F8A929B810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New dancer - </a:t>
            </a:r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扬帆起航</a:t>
            </a:r>
          </a:p>
        </p:txBody>
      </p:sp>
      <p:sp>
        <p:nvSpPr>
          <p:cNvPr id="7" name="内容占位符 38">
            <a:extLst>
              <a:ext uri="{FF2B5EF4-FFF2-40B4-BE49-F238E27FC236}">
                <a16:creationId xmlns:a16="http://schemas.microsoft.com/office/drawing/2014/main" id="{379400AD-3C54-4756-F097-3715B0F40FE7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839987" y="4792785"/>
            <a:ext cx="3374961" cy="7794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kumimoji="1" lang="zh-CN" altLang="en-US" sz="1400" b="0" i="0" kern="1200" dirty="0">
                <a:solidFill>
                  <a:schemeClr val="tx1">
                    <a:lumMod val="65000"/>
                    <a:lumOff val="35000"/>
                  </a:schemeClr>
                </a:solidFill>
                <a:latin typeface="FZLanTingHeiPro_GB18030 Medium" panose="02000500000000000000" pitchFamily="2" charset="-122"/>
                <a:ea typeface="FZLanTingHeiPro_GB18030 Medium" panose="02000500000000000000" pitchFamily="2" charset="-122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视频架构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点播</a:t>
            </a: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kumimoji="1"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点播平台</a:t>
            </a:r>
            <a:endParaRPr kumimoji="1" lang="en-US" altLang="zh-CN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kumimoji="1" lang="en-US" altLang="zh-CN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2023.09.20</a:t>
            </a:r>
            <a:endParaRPr kumimoji="1"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5" name="图片 4" descr="图形用户界面, 网站&#10;&#10;描述已自动生成">
            <a:extLst>
              <a:ext uri="{FF2B5EF4-FFF2-40B4-BE49-F238E27FC236}">
                <a16:creationId xmlns:a16="http://schemas.microsoft.com/office/drawing/2014/main" id="{CE6F6881-12F3-3469-5F8F-D47677B83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78" y="2009596"/>
            <a:ext cx="7772400" cy="387718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CB06C0C-850F-8094-3168-D1BDF5786DF6}"/>
              </a:ext>
            </a:extLst>
          </p:cNvPr>
          <p:cNvSpPr txBox="1"/>
          <p:nvPr/>
        </p:nvSpPr>
        <p:spPr>
          <a:xfrm>
            <a:off x="311085" y="145172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点播服务调用图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EF0B825-7D89-7466-F85A-7C4B6C0994A5}"/>
              </a:ext>
            </a:extLst>
          </p:cNvPr>
          <p:cNvSpPr txBox="1"/>
          <p:nvPr/>
        </p:nvSpPr>
        <p:spPr>
          <a:xfrm>
            <a:off x="6306532" y="4722829"/>
            <a:ext cx="5646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Davis</a:t>
            </a:r>
            <a:r>
              <a:rPr kumimoji="1" lang="zh-CN" altLang="en-US" dirty="0"/>
              <a:t>，</a:t>
            </a:r>
            <a:r>
              <a:rPr lang="en" altLang="zh-CN" b="1" dirty="0" err="1">
                <a:effectLst/>
              </a:rPr>
              <a:t>caruso</a:t>
            </a:r>
            <a:r>
              <a:rPr lang="zh-CN" altLang="en-US" b="1" dirty="0"/>
              <a:t>，</a:t>
            </a:r>
            <a:r>
              <a:rPr kumimoji="1" lang="en-US" altLang="zh-CN" dirty="0" err="1"/>
              <a:t>becky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iggle</a:t>
            </a:r>
            <a:r>
              <a:rPr kumimoji="1" lang="zh-CN" altLang="en-US" dirty="0"/>
              <a:t>，</a:t>
            </a:r>
            <a:r>
              <a:rPr kumimoji="1" lang="en-US" altLang="zh-CN" dirty="0"/>
              <a:t>Devon</a:t>
            </a:r>
            <a:r>
              <a:rPr kumimoji="1" lang="zh-CN" altLang="en-US" dirty="0"/>
              <a:t>，</a:t>
            </a:r>
            <a:r>
              <a:rPr kumimoji="1" lang="en-US" altLang="zh-CN" dirty="0" err="1"/>
              <a:t>mobula,nicole</a:t>
            </a:r>
            <a:endParaRPr kumimoji="1"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DACAC4-E61E-E49E-BC25-4BA74AD81D47}"/>
              </a:ext>
            </a:extLst>
          </p:cNvPr>
          <p:cNvSpPr txBox="1"/>
          <p:nvPr/>
        </p:nvSpPr>
        <p:spPr>
          <a:xfrm>
            <a:off x="3784862" y="485678"/>
            <a:ext cx="61368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" altLang="zh-CN" dirty="0"/>
          </a:p>
          <a:p>
            <a:r>
              <a:rPr lang="en" altLang="zh-CN" b="1" dirty="0" err="1">
                <a:effectLst/>
              </a:rPr>
              <a:t>toutiao.videoarch.howard</a:t>
            </a:r>
            <a:r>
              <a:rPr lang="zh-CN" altLang="en-US" b="1" dirty="0">
                <a:effectLst/>
              </a:rPr>
              <a:t> 视频离线管理</a:t>
            </a:r>
            <a:endParaRPr lang="en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59895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9125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DCDDFE-1C3E-8287-ECBA-712D39460641}"/>
              </a:ext>
            </a:extLst>
          </p:cNvPr>
          <p:cNvSpPr txBox="1"/>
          <p:nvPr/>
        </p:nvSpPr>
        <p:spPr>
          <a:xfrm>
            <a:off x="235131" y="2654830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为运营提供全方位服务，</a:t>
            </a:r>
            <a:r>
              <a:rPr lang="en-US" altLang="zh-CN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1-4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步骤的所有管理台逐步收到原团队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存储了</a:t>
            </a:r>
            <a:r>
              <a:rPr lang="en-US" altLang="zh-CN" sz="1600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TXVideo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的所有业务数据和加工数据，同时提供各种平台能力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与现团队区别：不存储播放数据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5" name="图片 4" descr="图示&#10;&#10;中度可信度描述已自动生成">
            <a:extLst>
              <a:ext uri="{FF2B5EF4-FFF2-40B4-BE49-F238E27FC236}">
                <a16:creationId xmlns:a16="http://schemas.microsoft.com/office/drawing/2014/main" id="{D17B86F1-D28E-C9D5-EAAE-88504232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407" y="-637655"/>
            <a:ext cx="6365515" cy="734482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8803C2B-7442-4963-5998-D31ED3AD2A42}"/>
              </a:ext>
            </a:extLst>
          </p:cNvPr>
          <p:cNvSpPr txBox="1"/>
          <p:nvPr/>
        </p:nvSpPr>
        <p:spPr>
          <a:xfrm>
            <a:off x="5297864" y="678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全局时序图</a:t>
            </a:r>
          </a:p>
        </p:txBody>
      </p:sp>
    </p:spTree>
    <p:extLst>
      <p:ext uri="{BB962C8B-B14F-4D97-AF65-F5344CB8AC3E}">
        <p14:creationId xmlns:p14="http://schemas.microsoft.com/office/powerpoint/2010/main" val="372177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EFF55325-A513-B243-9D88-9DEF1CE64EB0}"/>
              </a:ext>
            </a:extLst>
          </p:cNvPr>
          <p:cNvGrpSpPr/>
          <p:nvPr/>
        </p:nvGrpSpPr>
        <p:grpSpPr>
          <a:xfrm>
            <a:off x="4677100" y="2920263"/>
            <a:ext cx="2892157" cy="2892158"/>
            <a:chOff x="4561792" y="2391912"/>
            <a:chExt cx="2892157" cy="2892158"/>
          </a:xfrm>
          <a:effectLst>
            <a:outerShdw blurRad="508000" algn="ctr" rotWithShape="0">
              <a:srgbClr val="3370FF">
                <a:alpha val="10000"/>
              </a:srgbClr>
            </a:outerShdw>
          </a:effectLst>
        </p:grpSpPr>
        <p:sp>
          <p:nvSpPr>
            <p:cNvPr id="4" name="Oval 4">
              <a:extLst>
                <a:ext uri="{FF2B5EF4-FFF2-40B4-BE49-F238E27FC236}">
                  <a16:creationId xmlns:a16="http://schemas.microsoft.com/office/drawing/2014/main" id="{AF4DD47D-BFA8-7A42-AE0F-836BC5E5AE64}"/>
                </a:ext>
              </a:extLst>
            </p:cNvPr>
            <p:cNvSpPr/>
            <p:nvPr/>
          </p:nvSpPr>
          <p:spPr>
            <a:xfrm>
              <a:off x="4561792" y="2391913"/>
              <a:ext cx="2892157" cy="2892157"/>
            </a:xfrm>
            <a:prstGeom prst="ellipse">
              <a:avLst/>
            </a:prstGeom>
            <a:noFill/>
            <a:ln w="254000">
              <a:solidFill>
                <a:srgbClr val="0D72FF">
                  <a:alpha val="5466"/>
                </a:srgb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5" name="Arc 8">
              <a:extLst>
                <a:ext uri="{FF2B5EF4-FFF2-40B4-BE49-F238E27FC236}">
                  <a16:creationId xmlns:a16="http://schemas.microsoft.com/office/drawing/2014/main" id="{1FC1460C-19F3-1148-A32D-3B5406407F5E}"/>
                </a:ext>
              </a:extLst>
            </p:cNvPr>
            <p:cNvSpPr/>
            <p:nvPr/>
          </p:nvSpPr>
          <p:spPr>
            <a:xfrm>
              <a:off x="4561792" y="2391913"/>
              <a:ext cx="2892157" cy="2892157"/>
            </a:xfrm>
            <a:prstGeom prst="arc">
              <a:avLst>
                <a:gd name="adj1" fmla="val 16279916"/>
                <a:gd name="adj2" fmla="val 6681846"/>
              </a:avLst>
            </a:prstGeom>
            <a:noFill/>
            <a:ln w="254000" cap="rnd">
              <a:solidFill>
                <a:srgbClr val="0D7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6" name="Arc 8">
              <a:extLst>
                <a:ext uri="{FF2B5EF4-FFF2-40B4-BE49-F238E27FC236}">
                  <a16:creationId xmlns:a16="http://schemas.microsoft.com/office/drawing/2014/main" id="{8EDF4705-E126-084F-802A-A9B86E639726}"/>
                </a:ext>
              </a:extLst>
            </p:cNvPr>
            <p:cNvSpPr/>
            <p:nvPr/>
          </p:nvSpPr>
          <p:spPr>
            <a:xfrm rot="5400000">
              <a:off x="4561792" y="2391913"/>
              <a:ext cx="2892157" cy="2892157"/>
            </a:xfrm>
            <a:prstGeom prst="arc">
              <a:avLst>
                <a:gd name="adj1" fmla="val 1208348"/>
                <a:gd name="adj2" fmla="val 6681846"/>
              </a:avLst>
            </a:prstGeom>
            <a:noFill/>
            <a:ln w="254000" cap="rnd">
              <a:solidFill>
                <a:srgbClr val="00D6B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7" name="Arc 8">
              <a:extLst>
                <a:ext uri="{FF2B5EF4-FFF2-40B4-BE49-F238E27FC236}">
                  <a16:creationId xmlns:a16="http://schemas.microsoft.com/office/drawing/2014/main" id="{B7671CDC-22E0-0249-A3EE-A79DB6207339}"/>
                </a:ext>
              </a:extLst>
            </p:cNvPr>
            <p:cNvSpPr/>
            <p:nvPr/>
          </p:nvSpPr>
          <p:spPr>
            <a:xfrm rot="5400000">
              <a:off x="4561792" y="2391912"/>
              <a:ext cx="2892157" cy="2892157"/>
            </a:xfrm>
            <a:prstGeom prst="arc">
              <a:avLst>
                <a:gd name="adj1" fmla="val 6681150"/>
                <a:gd name="adj2" fmla="val 11003024"/>
              </a:avLst>
            </a:prstGeom>
            <a:noFill/>
            <a:ln w="254000" cap="rnd">
              <a:solidFill>
                <a:srgbClr val="FFC60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8" name="Oval 21">
              <a:extLst>
                <a:ext uri="{FF2B5EF4-FFF2-40B4-BE49-F238E27FC236}">
                  <a16:creationId xmlns:a16="http://schemas.microsoft.com/office/drawing/2014/main" id="{A9A38A0C-B8ED-0A46-9BF8-530683A2C432}"/>
                </a:ext>
              </a:extLst>
            </p:cNvPr>
            <p:cNvSpPr/>
            <p:nvPr/>
          </p:nvSpPr>
          <p:spPr>
            <a:xfrm>
              <a:off x="5233757" y="3063877"/>
              <a:ext cx="1548225" cy="1548225"/>
            </a:xfrm>
            <a:prstGeom prst="ellipse">
              <a:avLst/>
            </a:prstGeom>
            <a:solidFill>
              <a:schemeClr val="bg1">
                <a:alpha val="70000"/>
              </a:schemeClr>
            </a:solidFill>
            <a:ln>
              <a:solidFill>
                <a:schemeClr val="bg1"/>
              </a:solidFill>
            </a:ln>
            <a:effectLst>
              <a:outerShdw blurRad="508000" algn="ctr" rotWithShape="0">
                <a:srgbClr val="336FFF">
                  <a:alpha val="1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133C9A"/>
                  </a:solidFill>
                  <a:latin typeface="LANTINGHEI SC DEMIBOLD" panose="02000000000000000000" pitchFamily="2" charset="-122"/>
                  <a:ea typeface="LANTINGHEI SC DEMIBOLD" panose="02000000000000000000" pitchFamily="2" charset="-122"/>
                </a:rPr>
                <a:t>NICE</a:t>
              </a:r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BBBA2FC4-57E6-EC47-B061-1100430DA317}"/>
              </a:ext>
            </a:extLst>
          </p:cNvPr>
          <p:cNvSpPr/>
          <p:nvPr/>
        </p:nvSpPr>
        <p:spPr>
          <a:xfrm>
            <a:off x="2329896" y="4208113"/>
            <a:ext cx="1833780" cy="1864679"/>
          </a:xfrm>
          <a:prstGeom prst="ellipse">
            <a:avLst/>
          </a:prstGeom>
          <a:solidFill>
            <a:srgbClr val="00D6B9"/>
          </a:solidFill>
          <a:ln>
            <a:noFill/>
          </a:ln>
          <a:effectLst>
            <a:outerShdw blurRad="508000" algn="ctr" rotWithShape="0">
              <a:srgbClr val="336F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D51A9CC0-6068-994B-ABB6-B7E6FB11486D}"/>
              </a:ext>
            </a:extLst>
          </p:cNvPr>
          <p:cNvSpPr/>
          <p:nvPr/>
        </p:nvSpPr>
        <p:spPr>
          <a:xfrm>
            <a:off x="2858676" y="1722343"/>
            <a:ext cx="1749752" cy="1749752"/>
          </a:xfrm>
          <a:prstGeom prst="ellipse">
            <a:avLst/>
          </a:prstGeom>
          <a:solidFill>
            <a:srgbClr val="FFC60C"/>
          </a:solidFill>
          <a:ln>
            <a:noFill/>
          </a:ln>
          <a:effectLst>
            <a:outerShdw blurRad="508000" algn="ctr" rotWithShape="0">
              <a:srgbClr val="336F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C255F36-3220-8D4A-B9C0-B4424912EA58}"/>
              </a:ext>
            </a:extLst>
          </p:cNvPr>
          <p:cNvSpPr txBox="1"/>
          <p:nvPr/>
        </p:nvSpPr>
        <p:spPr>
          <a:xfrm>
            <a:off x="3199591" y="2020816"/>
            <a:ext cx="10679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100</a:t>
            </a:r>
            <a:r>
              <a:rPr kumimoji="1" lang="zh-CN" altLang="en-US" sz="24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分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3C9E883-8C10-204A-9521-99F06E017A06}"/>
              </a:ext>
            </a:extLst>
          </p:cNvPr>
          <p:cNvSpPr txBox="1"/>
          <p:nvPr/>
        </p:nvSpPr>
        <p:spPr>
          <a:xfrm>
            <a:off x="2754236" y="4534720"/>
            <a:ext cx="10214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95</a:t>
            </a:r>
            <a:r>
              <a:rPr kumimoji="1" lang="zh-CN" altLang="en-US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分</a:t>
            </a:r>
          </a:p>
        </p:txBody>
      </p:sp>
      <p:sp>
        <p:nvSpPr>
          <p:cNvPr id="17" name="Oval 4">
            <a:extLst>
              <a:ext uri="{FF2B5EF4-FFF2-40B4-BE49-F238E27FC236}">
                <a16:creationId xmlns:a16="http://schemas.microsoft.com/office/drawing/2014/main" id="{8356B76F-DC17-7647-A249-FFD8B514F332}"/>
              </a:ext>
            </a:extLst>
          </p:cNvPr>
          <p:cNvSpPr/>
          <p:nvPr/>
        </p:nvSpPr>
        <p:spPr>
          <a:xfrm>
            <a:off x="4402801" y="2645964"/>
            <a:ext cx="3440751" cy="3440751"/>
          </a:xfrm>
          <a:prstGeom prst="ellipse">
            <a:avLst/>
          </a:prstGeom>
          <a:noFill/>
          <a:ln w="254000">
            <a:solidFill>
              <a:srgbClr val="0D72FF">
                <a:alpha val="5466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F772B1E-D7B9-2349-A12A-A49A3DAE43C3}"/>
              </a:ext>
            </a:extLst>
          </p:cNvPr>
          <p:cNvSpPr txBox="1"/>
          <p:nvPr/>
        </p:nvSpPr>
        <p:spPr>
          <a:xfrm>
            <a:off x="2552372" y="5047190"/>
            <a:ext cx="1425163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食堂：味道满分，种类中等，人多拥挤</a:t>
            </a:r>
            <a:endParaRPr lang="en-US" altLang="zh-CN" sz="14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DF93AC-D5B8-4D4D-AB64-0995EEAF755C}"/>
              </a:ext>
            </a:extLst>
          </p:cNvPr>
          <p:cNvSpPr txBox="1"/>
          <p:nvPr/>
        </p:nvSpPr>
        <p:spPr>
          <a:xfrm>
            <a:off x="3063087" y="2482481"/>
            <a:ext cx="142516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面试，入职，办事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7A2C14A5-A833-B497-C481-7B4D04731938}"/>
              </a:ext>
            </a:extLst>
          </p:cNvPr>
          <p:cNvSpPr/>
          <p:nvPr/>
        </p:nvSpPr>
        <p:spPr>
          <a:xfrm>
            <a:off x="5794554" y="863917"/>
            <a:ext cx="1749752" cy="1716851"/>
          </a:xfrm>
          <a:prstGeom prst="ellipse">
            <a:avLst/>
          </a:prstGeom>
          <a:solidFill>
            <a:srgbClr val="3370FF"/>
          </a:solidFill>
          <a:ln>
            <a:noFill/>
          </a:ln>
          <a:effectLst>
            <a:outerShdw blurRad="508000" algn="ctr" rotWithShape="0">
              <a:srgbClr val="336F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1F3CB06-3EC6-E5B4-024A-4F6DEB71EDAD}"/>
              </a:ext>
            </a:extLst>
          </p:cNvPr>
          <p:cNvSpPr txBox="1"/>
          <p:nvPr/>
        </p:nvSpPr>
        <p:spPr>
          <a:xfrm>
            <a:off x="6106961" y="1088706"/>
            <a:ext cx="102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90</a:t>
            </a:r>
            <a:r>
              <a:rPr kumimoji="1" lang="zh-CN" altLang="en-US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719C4FB-2E05-B55C-4579-A2851E1EFDEA}"/>
              </a:ext>
            </a:extLst>
          </p:cNvPr>
          <p:cNvSpPr txBox="1"/>
          <p:nvPr/>
        </p:nvSpPr>
        <p:spPr>
          <a:xfrm>
            <a:off x="5956849" y="1728580"/>
            <a:ext cx="142516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工区</a:t>
            </a:r>
            <a:r>
              <a:rPr lang="en-US" altLang="zh-CN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&amp;</a:t>
            </a: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工位</a:t>
            </a:r>
            <a:r>
              <a:rPr lang="en-US" altLang="zh-CN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&amp;</a:t>
            </a: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休息室</a:t>
            </a:r>
            <a:endParaRPr lang="en-US" altLang="zh-CN" sz="14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5E931AC2-F9BB-5502-0240-ED7D457F7285}"/>
              </a:ext>
            </a:extLst>
          </p:cNvPr>
          <p:cNvSpPr/>
          <p:nvPr/>
        </p:nvSpPr>
        <p:spPr>
          <a:xfrm>
            <a:off x="7929945" y="4506923"/>
            <a:ext cx="1749752" cy="1716851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508000" algn="ctr" rotWithShape="0">
              <a:srgbClr val="336F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accent2">
                  <a:lumMod val="60000"/>
                  <a:lumOff val="40000"/>
                </a:schemeClr>
              </a:solidFill>
              <a:highlight>
                <a:srgbClr val="FFFF00"/>
              </a:highlight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68571AC-FE1E-53C1-3E38-C090DCE33765}"/>
              </a:ext>
            </a:extLst>
          </p:cNvPr>
          <p:cNvSpPr txBox="1"/>
          <p:nvPr/>
        </p:nvSpPr>
        <p:spPr>
          <a:xfrm>
            <a:off x="8225175" y="4802789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100</a:t>
            </a:r>
            <a:r>
              <a:rPr kumimoji="1" lang="zh-CN" altLang="en-US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分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26F345A-684B-8D42-6EF0-0A6C9492EAC9}"/>
              </a:ext>
            </a:extLst>
          </p:cNvPr>
          <p:cNvSpPr txBox="1"/>
          <p:nvPr/>
        </p:nvSpPr>
        <p:spPr>
          <a:xfrm>
            <a:off x="8120325" y="5441304"/>
            <a:ext cx="142516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业务稳定性和重要性</a:t>
            </a:r>
            <a:endParaRPr lang="en-US" altLang="zh-CN" sz="14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F2F27FC-BD05-BA40-1589-F5A731617AFE}"/>
              </a:ext>
            </a:extLst>
          </p:cNvPr>
          <p:cNvSpPr/>
          <p:nvPr/>
        </p:nvSpPr>
        <p:spPr>
          <a:xfrm>
            <a:off x="8117851" y="2322881"/>
            <a:ext cx="1749752" cy="1716851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>
            <a:outerShdw blurRad="508000" algn="ctr" rotWithShape="0">
              <a:srgbClr val="336FFF">
                <a:alpha val="1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6657512-242C-A391-8AEA-02A23D9E618D}"/>
              </a:ext>
            </a:extLst>
          </p:cNvPr>
          <p:cNvSpPr txBox="1"/>
          <p:nvPr/>
        </p:nvSpPr>
        <p:spPr>
          <a:xfrm>
            <a:off x="8385028" y="2658653"/>
            <a:ext cx="12153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100</a:t>
            </a:r>
            <a:r>
              <a:rPr kumimoji="1" lang="zh-CN" altLang="en-US" sz="28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分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0CBF9FD0-9050-030E-62EB-CB065CB40DD1}"/>
              </a:ext>
            </a:extLst>
          </p:cNvPr>
          <p:cNvSpPr txBox="1"/>
          <p:nvPr/>
        </p:nvSpPr>
        <p:spPr>
          <a:xfrm>
            <a:off x="8308231" y="3257262"/>
            <a:ext cx="1425163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Leader&amp;</a:t>
            </a:r>
            <a:r>
              <a:rPr lang="zh-CN" altLang="en-US" sz="1400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团队成员</a:t>
            </a:r>
            <a:endParaRPr lang="en-US" altLang="zh-CN" sz="1400" dirty="0">
              <a:solidFill>
                <a:schemeClr val="bg1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064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B90AE8C6-4D9D-CCBC-47EA-655C3BCBE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183" y="1337319"/>
            <a:ext cx="5461000" cy="5054600"/>
          </a:xfrm>
          <a:prstGeom prst="rect">
            <a:avLst/>
          </a:prstGeom>
          <a:effectLst>
            <a:outerShdw blurRad="508000" dist="38100" dir="2700000" sx="104000" sy="104000" algn="tl" rotWithShape="0">
              <a:srgbClr val="CCE0FF">
                <a:alpha val="40000"/>
              </a:srgbClr>
            </a:outerShdw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B447872-A478-5B97-54E2-10F39858A3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6119" y="1628395"/>
            <a:ext cx="4051300" cy="4406900"/>
          </a:xfrm>
          <a:prstGeom prst="rect">
            <a:avLst/>
          </a:prstGeom>
          <a:effectLst>
            <a:outerShdw blurRad="508000" dist="38100" dir="2700000" sx="104000" sy="104000" algn="tl" rotWithShape="0">
              <a:srgbClr val="CCE0FF">
                <a:alpha val="40000"/>
              </a:srgb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E3F81DF-3918-06EA-22AD-7B06740ED6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977" y="1628395"/>
            <a:ext cx="4051300" cy="4406900"/>
          </a:xfrm>
          <a:prstGeom prst="rect">
            <a:avLst/>
          </a:prstGeom>
          <a:effectLst>
            <a:outerShdw blurRad="508000" dist="38100" dir="2700000" sx="104000" sy="104000" algn="tl" rotWithShape="0">
              <a:srgbClr val="CCE0FF">
                <a:alpha val="40000"/>
              </a:srgbClr>
            </a:outerShdw>
          </a:effectLst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EAECC47-EAD7-A18A-F899-54FC67A48922}"/>
              </a:ext>
            </a:extLst>
          </p:cNvPr>
          <p:cNvSpPr txBox="1">
            <a:spLocks/>
          </p:cNvSpPr>
          <p:nvPr/>
        </p:nvSpPr>
        <p:spPr>
          <a:xfrm>
            <a:off x="629214" y="446889"/>
            <a:ext cx="5466786" cy="46661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1" lang="zh-CN" altLang="en-US" sz="2600" b="0" i="0" kern="5500" spc="0" baseline="0" dirty="0">
                <a:solidFill>
                  <a:schemeClr val="tx1"/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3F5F795-343A-5F4A-B161-E0C2E2F43C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2583" y="434137"/>
            <a:ext cx="11097861" cy="466616"/>
          </a:xfrm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欢迎八卦</a:t>
            </a:r>
            <a:r>
              <a:rPr lang="en-US" altLang="zh-CN" sz="2400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solidFill>
                  <a:schemeClr val="tx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我说的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76816EB6-EEDD-B54A-B279-DD69451F3A0B}"/>
              </a:ext>
            </a:extLst>
          </p:cNvPr>
          <p:cNvSpPr txBox="1"/>
          <p:nvPr/>
        </p:nvSpPr>
        <p:spPr>
          <a:xfrm>
            <a:off x="1153272" y="1947476"/>
            <a:ext cx="2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关于我的？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8E7C454-93C0-3845-8726-626F76B5E9E9}"/>
              </a:ext>
            </a:extLst>
          </p:cNvPr>
          <p:cNvSpPr txBox="1"/>
          <p:nvPr/>
        </p:nvSpPr>
        <p:spPr>
          <a:xfrm>
            <a:off x="4940680" y="1956903"/>
            <a:ext cx="2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关于微视？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B3F3EC7F-C275-7249-AE57-5FBDABDCD423}"/>
              </a:ext>
            </a:extLst>
          </p:cNvPr>
          <p:cNvSpPr txBox="1"/>
          <p:nvPr/>
        </p:nvSpPr>
        <p:spPr>
          <a:xfrm>
            <a:off x="8791818" y="1947476"/>
            <a:ext cx="23106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TX</a:t>
            </a:r>
            <a:r>
              <a:rPr lang="zh-CN" altLang="en-US" sz="2000" b="1" dirty="0">
                <a:solidFill>
                  <a:schemeClr val="bg1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对抗抖音的？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B3340A4-F98F-6A42-8E77-7ED1787F37C9}"/>
              </a:ext>
            </a:extLst>
          </p:cNvPr>
          <p:cNvSpPr txBox="1"/>
          <p:nvPr/>
        </p:nvSpPr>
        <p:spPr>
          <a:xfrm>
            <a:off x="4355579" y="2809265"/>
            <a:ext cx="3444767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我知道的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&amp;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不犯法的</a:t>
            </a:r>
          </a:p>
          <a:p>
            <a:pPr algn="ctr"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FDAAE1-E24B-E24B-BF51-6D244CE3749A}"/>
              </a:ext>
            </a:extLst>
          </p:cNvPr>
          <p:cNvSpPr txBox="1"/>
          <p:nvPr/>
        </p:nvSpPr>
        <p:spPr>
          <a:xfrm>
            <a:off x="1088301" y="2809265"/>
            <a:ext cx="2478417" cy="797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畅所欲言</a:t>
            </a: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1EB10B9A-F36C-C749-A8F2-F9B3574B7CB6}"/>
              </a:ext>
            </a:extLst>
          </p:cNvPr>
          <p:cNvSpPr txBox="1"/>
          <p:nvPr/>
        </p:nvSpPr>
        <p:spPr>
          <a:xfrm>
            <a:off x="8668972" y="2809265"/>
            <a:ext cx="2478417" cy="42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我知道的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&amp;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不犯法的</a:t>
            </a:r>
          </a:p>
        </p:txBody>
      </p:sp>
    </p:spTree>
    <p:extLst>
      <p:ext uri="{BB962C8B-B14F-4D97-AF65-F5344CB8AC3E}">
        <p14:creationId xmlns:p14="http://schemas.microsoft.com/office/powerpoint/2010/main" val="1963147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FAEF632D-109D-2506-EF6E-A15FE86F4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D72FF"/>
                </a:solidFill>
              </a:rPr>
              <a:t>欢迎八卦</a:t>
            </a:r>
            <a:r>
              <a:rPr lang="en-US" altLang="zh-CN" dirty="0">
                <a:solidFill>
                  <a:srgbClr val="0D72FF"/>
                </a:solidFill>
              </a:rPr>
              <a:t>-</a:t>
            </a:r>
            <a:r>
              <a:rPr lang="zh-CN" altLang="en-US" dirty="0">
                <a:solidFill>
                  <a:srgbClr val="0D72FF"/>
                </a:solidFill>
              </a:rPr>
              <a:t>你说的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041EA9B5-7C4E-2B46-B9CF-686753F4F463}"/>
              </a:ext>
            </a:extLst>
          </p:cNvPr>
          <p:cNvSpPr/>
          <p:nvPr/>
        </p:nvSpPr>
        <p:spPr>
          <a:xfrm>
            <a:off x="1541119" y="1456521"/>
            <a:ext cx="4799145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问题替代文案问题替代文案问题替代文案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FAC3DDFB-0D94-7D4C-A0E5-47A100EA707C}"/>
              </a:ext>
            </a:extLst>
          </p:cNvPr>
          <p:cNvSpPr/>
          <p:nvPr/>
        </p:nvSpPr>
        <p:spPr>
          <a:xfrm>
            <a:off x="6638165" y="1456521"/>
            <a:ext cx="4901563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问题替代文案问题替代文案问题替代文案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17" name="圆角矩形 16">
            <a:extLst>
              <a:ext uri="{FF2B5EF4-FFF2-40B4-BE49-F238E27FC236}">
                <a16:creationId xmlns:a16="http://schemas.microsoft.com/office/drawing/2014/main" id="{6D0EBE97-778B-2749-8FF0-F1706182A7E7}"/>
              </a:ext>
            </a:extLst>
          </p:cNvPr>
          <p:cNvSpPr/>
          <p:nvPr/>
        </p:nvSpPr>
        <p:spPr>
          <a:xfrm>
            <a:off x="4184740" y="2485768"/>
            <a:ext cx="4343254" cy="730026"/>
          </a:xfrm>
          <a:prstGeom prst="roundRect">
            <a:avLst>
              <a:gd name="adj" fmla="val 50000"/>
            </a:avLst>
          </a:prstGeom>
          <a:solidFill>
            <a:srgbClr val="0D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484C452B-0E62-1841-AA0B-C9DFC0F48E05}"/>
              </a:ext>
            </a:extLst>
          </p:cNvPr>
          <p:cNvSpPr/>
          <p:nvPr/>
        </p:nvSpPr>
        <p:spPr>
          <a:xfrm>
            <a:off x="2179879" y="3515015"/>
            <a:ext cx="4799145" cy="730026"/>
          </a:xfrm>
          <a:prstGeom prst="roundRect">
            <a:avLst>
              <a:gd name="adj" fmla="val 50000"/>
            </a:avLst>
          </a:prstGeom>
          <a:solidFill>
            <a:srgbClr val="0D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问题替代文案问题替代文案问题替代文案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29" name="圆角矩形 28">
            <a:extLst>
              <a:ext uri="{FF2B5EF4-FFF2-40B4-BE49-F238E27FC236}">
                <a16:creationId xmlns:a16="http://schemas.microsoft.com/office/drawing/2014/main" id="{552FA0BD-A46B-5440-B5B6-4906691CE01C}"/>
              </a:ext>
            </a:extLst>
          </p:cNvPr>
          <p:cNvSpPr/>
          <p:nvPr/>
        </p:nvSpPr>
        <p:spPr>
          <a:xfrm>
            <a:off x="292443" y="4544262"/>
            <a:ext cx="3694671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问题替代文案问题替代问题替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CA4ED705-AFB4-3A4B-ABD7-5984EB507D0E}"/>
              </a:ext>
            </a:extLst>
          </p:cNvPr>
          <p:cNvSpPr/>
          <p:nvPr/>
        </p:nvSpPr>
        <p:spPr>
          <a:xfrm>
            <a:off x="5361813" y="5573508"/>
            <a:ext cx="4486276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31" name="圆角矩形 30">
            <a:extLst>
              <a:ext uri="{FF2B5EF4-FFF2-40B4-BE49-F238E27FC236}">
                <a16:creationId xmlns:a16="http://schemas.microsoft.com/office/drawing/2014/main" id="{FE71E9DB-BBF2-8D4C-9EB9-04A59C7AAE8E}"/>
              </a:ext>
            </a:extLst>
          </p:cNvPr>
          <p:cNvSpPr/>
          <p:nvPr/>
        </p:nvSpPr>
        <p:spPr>
          <a:xfrm>
            <a:off x="1251432" y="5573508"/>
            <a:ext cx="3807128" cy="730026"/>
          </a:xfrm>
          <a:prstGeom prst="roundRect">
            <a:avLst>
              <a:gd name="adj" fmla="val 50000"/>
            </a:avLst>
          </a:prstGeom>
          <a:solidFill>
            <a:srgbClr val="0D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32" name="圆角矩形 31">
            <a:extLst>
              <a:ext uri="{FF2B5EF4-FFF2-40B4-BE49-F238E27FC236}">
                <a16:creationId xmlns:a16="http://schemas.microsoft.com/office/drawing/2014/main" id="{705533C4-F619-954E-8AC7-38A21D7AA3DC}"/>
              </a:ext>
            </a:extLst>
          </p:cNvPr>
          <p:cNvSpPr/>
          <p:nvPr/>
        </p:nvSpPr>
        <p:spPr>
          <a:xfrm>
            <a:off x="210065" y="2485768"/>
            <a:ext cx="3694670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问题替代文案问题替代问题替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1825E2EE-7618-454A-B004-9928B319A860}"/>
              </a:ext>
            </a:extLst>
          </p:cNvPr>
          <p:cNvSpPr/>
          <p:nvPr/>
        </p:nvSpPr>
        <p:spPr>
          <a:xfrm>
            <a:off x="7428614" y="4544262"/>
            <a:ext cx="4351350" cy="730026"/>
          </a:xfrm>
          <a:prstGeom prst="roundRect">
            <a:avLst>
              <a:gd name="adj" fmla="val 50000"/>
            </a:avLst>
          </a:prstGeom>
          <a:solidFill>
            <a:srgbClr val="0D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问题替代文案问题替案问题替代文案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50748FC2-C75B-6C40-966A-54E6192C6CA9}"/>
              </a:ext>
            </a:extLst>
          </p:cNvPr>
          <p:cNvSpPr/>
          <p:nvPr/>
        </p:nvSpPr>
        <p:spPr>
          <a:xfrm>
            <a:off x="-1306327" y="3515015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99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FZLanTingHeiPro_GB18030 Medium"/>
                <a:ea typeface="FZLanTingHeiPro_GB18030 Medium"/>
              </a:rPr>
              <a:t>……</a:t>
            </a:r>
          </a:p>
        </p:txBody>
      </p:sp>
      <p:sp>
        <p:nvSpPr>
          <p:cNvPr id="36" name="圆角矩形 35">
            <a:extLst>
              <a:ext uri="{FF2B5EF4-FFF2-40B4-BE49-F238E27FC236}">
                <a16:creationId xmlns:a16="http://schemas.microsoft.com/office/drawing/2014/main" id="{E7FBE545-093A-FD42-AADD-46C5CF28D8AE}"/>
              </a:ext>
            </a:extLst>
          </p:cNvPr>
          <p:cNvSpPr/>
          <p:nvPr/>
        </p:nvSpPr>
        <p:spPr>
          <a:xfrm>
            <a:off x="-1931522" y="1456521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74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FZLanTingHeiPro_GB18030 Medium"/>
                <a:ea typeface="FZLanTingHeiPro_GB18030 Medium"/>
              </a:rPr>
              <a:t>……</a:t>
            </a: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A5F1792D-981E-024F-8836-8D9F2CF3D04F}"/>
              </a:ext>
            </a:extLst>
          </p:cNvPr>
          <p:cNvSpPr/>
          <p:nvPr/>
        </p:nvSpPr>
        <p:spPr>
          <a:xfrm>
            <a:off x="10151342" y="5573508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74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FZLanTingHeiPro_GB18030 Medium"/>
                <a:ea typeface="FZLanTingHeiPro_GB18030 Medium"/>
              </a:rPr>
              <a:t>……</a:t>
            </a:r>
          </a:p>
        </p:txBody>
      </p:sp>
      <p:sp>
        <p:nvSpPr>
          <p:cNvPr id="38" name="圆角矩形 37">
            <a:extLst>
              <a:ext uri="{FF2B5EF4-FFF2-40B4-BE49-F238E27FC236}">
                <a16:creationId xmlns:a16="http://schemas.microsoft.com/office/drawing/2014/main" id="{8B1ED505-C0C4-AD43-BE97-12D2D0DDE0E3}"/>
              </a:ext>
            </a:extLst>
          </p:cNvPr>
          <p:cNvSpPr/>
          <p:nvPr/>
        </p:nvSpPr>
        <p:spPr>
          <a:xfrm>
            <a:off x="11288409" y="3515015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99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FZLanTingHeiPro_GB18030 Medium"/>
                <a:ea typeface="FZLanTingHeiPro_GB18030 Medium"/>
              </a:rPr>
              <a:t>……</a:t>
            </a:r>
          </a:p>
          <a:p>
            <a:pPr algn="ctr"/>
            <a:endParaRPr kumimoji="1" lang="en-US" altLang="zh-CN" sz="1600" dirty="0">
              <a:latin typeface="FZLanTingHeiPro_GB18030 Medium"/>
              <a:ea typeface="FZLanTingHeiPro_GB18030 Medium"/>
            </a:endParaRPr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935A8842-4810-9F4D-9F1B-CFBC185B533A}"/>
              </a:ext>
            </a:extLst>
          </p:cNvPr>
          <p:cNvSpPr/>
          <p:nvPr/>
        </p:nvSpPr>
        <p:spPr>
          <a:xfrm>
            <a:off x="-2234774" y="5573508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74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zh-CN" sz="1600" dirty="0">
              <a:latin typeface="FZLanTingHeiPro_GB18030 Medium"/>
              <a:ea typeface="FZLanTingHeiPro_GB18030 Medium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8DA2A312-BD7D-7940-9024-164164FA41D2}"/>
              </a:ext>
            </a:extLst>
          </p:cNvPr>
          <p:cNvSpPr/>
          <p:nvPr/>
        </p:nvSpPr>
        <p:spPr>
          <a:xfrm>
            <a:off x="7282276" y="3515015"/>
            <a:ext cx="3694670" cy="730026"/>
          </a:xfrm>
          <a:prstGeom prst="roundRect">
            <a:avLst>
              <a:gd name="adj" fmla="val 50000"/>
            </a:avLst>
          </a:prstGeom>
          <a:solidFill>
            <a:srgbClr val="0495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问题替代文案问题替代问题替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BE9FE77-4E69-2D4E-AFF2-BA22530104B4}"/>
              </a:ext>
            </a:extLst>
          </p:cNvPr>
          <p:cNvSpPr/>
          <p:nvPr/>
        </p:nvSpPr>
        <p:spPr>
          <a:xfrm>
            <a:off x="4184740" y="4544262"/>
            <a:ext cx="3046248" cy="730026"/>
          </a:xfrm>
          <a:prstGeom prst="roundRect">
            <a:avLst>
              <a:gd name="adj" fmla="val 50000"/>
            </a:avLst>
          </a:prstGeom>
          <a:solidFill>
            <a:srgbClr val="0D7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47" name="圆角矩形 46">
            <a:extLst>
              <a:ext uri="{FF2B5EF4-FFF2-40B4-BE49-F238E27FC236}">
                <a16:creationId xmlns:a16="http://schemas.microsoft.com/office/drawing/2014/main" id="{D79E9242-9D54-864B-A5DD-A50C28BB910A}"/>
              </a:ext>
            </a:extLst>
          </p:cNvPr>
          <p:cNvSpPr/>
          <p:nvPr/>
        </p:nvSpPr>
        <p:spPr>
          <a:xfrm>
            <a:off x="8807999" y="2485768"/>
            <a:ext cx="3046248" cy="730026"/>
          </a:xfrm>
          <a:prstGeom prst="roundRect">
            <a:avLst>
              <a:gd name="adj" fmla="val 50000"/>
            </a:avLst>
          </a:prstGeom>
          <a:solidFill>
            <a:srgbClr val="99B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218844">
              <a:defRPr/>
            </a:pPr>
            <a:r>
              <a:rPr kumimoji="1" lang="zh-CN" altLang="en-US" b="1" dirty="0">
                <a:latin typeface="FZLanTingHeiPro_GB18030 Medium"/>
                <a:ea typeface="FZLanTingHeiPro_GB18030 Medium"/>
              </a:rPr>
              <a:t>问题替代文案问替代文案</a:t>
            </a:r>
            <a:r>
              <a:rPr kumimoji="1" lang="zh-CN" altLang="en-US" dirty="0">
                <a:latin typeface="FZLanTingHeiPro_GB18030 Medium"/>
                <a:ea typeface="FZLanTingHeiPro_GB18030 Medium"/>
              </a:rPr>
              <a:t>？</a:t>
            </a: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92506269-17F0-7349-9601-ADD7A44A67CA}"/>
              </a:ext>
            </a:extLst>
          </p:cNvPr>
          <p:cNvSpPr/>
          <p:nvPr/>
        </p:nvSpPr>
        <p:spPr>
          <a:xfrm>
            <a:off x="11833838" y="1495284"/>
            <a:ext cx="3182954" cy="730026"/>
          </a:xfrm>
          <a:prstGeom prst="roundRect">
            <a:avLst>
              <a:gd name="adj" fmla="val 50000"/>
            </a:avLst>
          </a:prstGeom>
          <a:solidFill>
            <a:srgbClr val="74A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>
                <a:latin typeface="FZLanTingHeiPro_GB18030 Medium"/>
                <a:ea typeface="FZLanTingHeiPro_GB18030 Medium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99547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 txBox="1"/>
          <p:nvPr/>
        </p:nvSpPr>
        <p:spPr>
          <a:xfrm>
            <a:off x="3545953" y="2490358"/>
            <a:ext cx="5628904" cy="127692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kumimoji="1" lang="zh-CN" altLang="en-US" sz="4800" b="1" dirty="0">
                <a:solidFill>
                  <a:srgbClr val="336FFF"/>
                </a:solidFill>
                <a:latin typeface="FZLanTingHeiPro_GB18030 SemiBol" panose="02000500000000000000" pitchFamily="2" charset="-122"/>
                <a:ea typeface="FZLanTingHeiPro_GB18030 SemiBol" panose="02000500000000000000" pitchFamily="2" charset="-122"/>
              </a:rPr>
              <a:t>感谢聆听！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4B27C8B-8F95-8B46-9E8A-6091F71A5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35" y="346852"/>
            <a:ext cx="1858007" cy="89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516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图片 1024">
            <a:extLst>
              <a:ext uri="{FF2B5EF4-FFF2-40B4-BE49-F238E27FC236}">
                <a16:creationId xmlns:a16="http://schemas.microsoft.com/office/drawing/2014/main" id="{63FC6D19-5BCD-21A2-598A-3CDF82E24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4186" r="1393" b="6782"/>
          <a:stretch/>
        </p:blipFill>
        <p:spPr>
          <a:xfrm>
            <a:off x="1" y="2294678"/>
            <a:ext cx="12192000" cy="456332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E83847D-15A1-7C4A-84AD-49FD86CDC6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附录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aphicFrame>
        <p:nvGraphicFramePr>
          <p:cNvPr id="3" name="表格 7">
            <a:extLst>
              <a:ext uri="{FF2B5EF4-FFF2-40B4-BE49-F238E27FC236}">
                <a16:creationId xmlns:a16="http://schemas.microsoft.com/office/drawing/2014/main" id="{5D14AE2B-9510-F0D9-05F9-03BE527C7F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6120432"/>
              </p:ext>
            </p:extLst>
          </p:nvPr>
        </p:nvGraphicFramePr>
        <p:xfrm>
          <a:off x="2032000" y="719666"/>
          <a:ext cx="8127999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42265004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85301719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7814246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89737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4"/>
                        </a:rPr>
                        <a:t>点播服务介绍视频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212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5"/>
                        </a:rPr>
                        <a:t>点播解决方案服务端分享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47732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effectLst/>
                          <a:hlinkClick r:id="rId6"/>
                        </a:rPr>
                        <a:t>点播</a:t>
                      </a:r>
                      <a:r>
                        <a:rPr lang="en-US" altLang="zh-CN" dirty="0">
                          <a:effectLst/>
                          <a:hlinkClick r:id="rId6"/>
                        </a:rPr>
                        <a:t>-</a:t>
                      </a:r>
                      <a:r>
                        <a:rPr lang="en" altLang="zh-CN" dirty="0">
                          <a:effectLst/>
                          <a:hlinkClick r:id="rId6"/>
                        </a:rPr>
                        <a:t>Pallas</a:t>
                      </a:r>
                      <a:r>
                        <a:rPr lang="zh-CN" altLang="en-US" dirty="0">
                          <a:effectLst/>
                          <a:hlinkClick r:id="rId6"/>
                        </a:rPr>
                        <a:t>通用数据平台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3108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7"/>
                        </a:rPr>
                        <a:t>视频上传整体架构分享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1251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8"/>
                        </a:rPr>
                        <a:t>研发信息</a:t>
                      </a:r>
                      <a:r>
                        <a:rPr lang="en-US" altLang="zh-CN" dirty="0">
                          <a:effectLst/>
                          <a:hlinkClick r:id="rId8"/>
                        </a:rPr>
                        <a:t>/</a:t>
                      </a:r>
                      <a:r>
                        <a:rPr lang="zh-CN" altLang="en-US" dirty="0">
                          <a:effectLst/>
                          <a:hlinkClick r:id="rId8"/>
                        </a:rPr>
                        <a:t>名词</a:t>
                      </a:r>
                      <a:r>
                        <a:rPr lang="en-US" altLang="zh-CN" dirty="0">
                          <a:effectLst/>
                          <a:hlinkClick r:id="rId8"/>
                        </a:rPr>
                        <a:t>-</a:t>
                      </a:r>
                      <a:r>
                        <a:rPr lang="zh-CN" altLang="en-US" dirty="0">
                          <a:effectLst/>
                          <a:hlinkClick r:id="rId8"/>
                        </a:rPr>
                        <a:t>索引手册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6532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9"/>
                        </a:rPr>
                        <a:t>技术小词典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64254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>
                          <a:effectLst/>
                          <a:hlinkClick r:id="rId10"/>
                        </a:rPr>
                        <a:t>字节术语表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0239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" altLang="zh-CN" dirty="0">
                          <a:effectLst/>
                          <a:hlinkClick r:id="rId11"/>
                        </a:rPr>
                        <a:t>Go</a:t>
                      </a:r>
                      <a:r>
                        <a:rPr lang="zh-CN" altLang="en-US" dirty="0">
                          <a:effectLst/>
                          <a:hlinkClick r:id="rId11"/>
                        </a:rPr>
                        <a:t>代码规范</a:t>
                      </a:r>
                      <a:endParaRPr lang="zh-CN" altLang="en-US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7955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748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标题 3">
            <a:extLst>
              <a:ext uri="{FF2B5EF4-FFF2-40B4-BE49-F238E27FC236}">
                <a16:creationId xmlns:a16="http://schemas.microsoft.com/office/drawing/2014/main" id="{B2294E14-22C0-77A8-E539-1954822C004D}"/>
              </a:ext>
            </a:extLst>
          </p:cNvPr>
          <p:cNvSpPr txBox="1">
            <a:spLocks/>
          </p:cNvSpPr>
          <p:nvPr/>
        </p:nvSpPr>
        <p:spPr>
          <a:xfrm>
            <a:off x="5371306" y="1073113"/>
            <a:ext cx="1449388" cy="72328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b="1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目录</a:t>
            </a:r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DF8C5EDD-1251-A928-4A1A-10AC2D15D5D6}"/>
              </a:ext>
            </a:extLst>
          </p:cNvPr>
          <p:cNvSpPr/>
          <p:nvPr/>
        </p:nvSpPr>
        <p:spPr>
          <a:xfrm>
            <a:off x="4492029" y="2932900"/>
            <a:ext cx="3207942" cy="588382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个人经验</a:t>
            </a:r>
          </a:p>
        </p:txBody>
      </p:sp>
      <p:sp>
        <p:nvSpPr>
          <p:cNvPr id="25" name="圆角矩形 24">
            <a:extLst>
              <a:ext uri="{FF2B5EF4-FFF2-40B4-BE49-F238E27FC236}">
                <a16:creationId xmlns:a16="http://schemas.microsoft.com/office/drawing/2014/main" id="{58A3CF4C-6545-F687-73D6-B4B0E7B12A21}"/>
              </a:ext>
            </a:extLst>
          </p:cNvPr>
          <p:cNvSpPr/>
          <p:nvPr/>
        </p:nvSpPr>
        <p:spPr>
          <a:xfrm>
            <a:off x="4492029" y="1931824"/>
            <a:ext cx="3207942" cy="588382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个人介绍</a:t>
            </a:r>
          </a:p>
        </p:txBody>
      </p:sp>
      <p:sp>
        <p:nvSpPr>
          <p:cNvPr id="26" name="圆角矩形 25">
            <a:extLst>
              <a:ext uri="{FF2B5EF4-FFF2-40B4-BE49-F238E27FC236}">
                <a16:creationId xmlns:a16="http://schemas.microsoft.com/office/drawing/2014/main" id="{F86A6B2F-9C0E-A667-42B5-7B477B1FD8B3}"/>
              </a:ext>
            </a:extLst>
          </p:cNvPr>
          <p:cNvSpPr/>
          <p:nvPr/>
        </p:nvSpPr>
        <p:spPr>
          <a:xfrm>
            <a:off x="4492029" y="4970297"/>
            <a:ext cx="3207942" cy="588382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入职感受</a:t>
            </a:r>
          </a:p>
        </p:txBody>
      </p:sp>
      <p:sp>
        <p:nvSpPr>
          <p:cNvPr id="27" name="圆角矩形 26">
            <a:extLst>
              <a:ext uri="{FF2B5EF4-FFF2-40B4-BE49-F238E27FC236}">
                <a16:creationId xmlns:a16="http://schemas.microsoft.com/office/drawing/2014/main" id="{6621CEC7-0E93-6315-E606-568A88C21C96}"/>
              </a:ext>
            </a:extLst>
          </p:cNvPr>
          <p:cNvSpPr/>
          <p:nvPr/>
        </p:nvSpPr>
        <p:spPr>
          <a:xfrm>
            <a:off x="4492029" y="3933976"/>
            <a:ext cx="3207942" cy="588382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</a:p>
        </p:txBody>
      </p:sp>
      <p:sp>
        <p:nvSpPr>
          <p:cNvPr id="2" name="圆角矩形 1">
            <a:extLst>
              <a:ext uri="{FF2B5EF4-FFF2-40B4-BE49-F238E27FC236}">
                <a16:creationId xmlns:a16="http://schemas.microsoft.com/office/drawing/2014/main" id="{6A5FA691-29B7-C96B-FBD3-26579078C99E}"/>
              </a:ext>
            </a:extLst>
          </p:cNvPr>
          <p:cNvSpPr/>
          <p:nvPr/>
        </p:nvSpPr>
        <p:spPr>
          <a:xfrm>
            <a:off x="4492029" y="6006618"/>
            <a:ext cx="3207942" cy="588382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欢迎八卦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图片 1024">
            <a:extLst>
              <a:ext uri="{FF2B5EF4-FFF2-40B4-BE49-F238E27FC236}">
                <a16:creationId xmlns:a16="http://schemas.microsoft.com/office/drawing/2014/main" id="{63FC6D19-5BCD-21A2-598A-3CDF82E24A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"/>
          </a:blip>
          <a:srcRect l="4186" r="1393" b="6782"/>
          <a:stretch/>
        </p:blipFill>
        <p:spPr>
          <a:xfrm>
            <a:off x="1" y="2294678"/>
            <a:ext cx="12192000" cy="4563322"/>
          </a:xfrm>
          <a:prstGeom prst="rect">
            <a:avLst/>
          </a:prstGeom>
        </p:spPr>
      </p:pic>
      <p:cxnSp>
        <p:nvCxnSpPr>
          <p:cNvPr id="124" name="直线连接符 123">
            <a:extLst>
              <a:ext uri="{FF2B5EF4-FFF2-40B4-BE49-F238E27FC236}">
                <a16:creationId xmlns:a16="http://schemas.microsoft.com/office/drawing/2014/main" id="{CCCB41D3-3D20-0F94-8AEB-E9CFD3133CEF}"/>
              </a:ext>
            </a:extLst>
          </p:cNvPr>
          <p:cNvCxnSpPr>
            <a:cxnSpLocks/>
          </p:cNvCxnSpPr>
          <p:nvPr/>
        </p:nvCxnSpPr>
        <p:spPr>
          <a:xfrm>
            <a:off x="2525503" y="3657484"/>
            <a:ext cx="0" cy="1629673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336F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线连接符 81">
            <a:extLst>
              <a:ext uri="{FF2B5EF4-FFF2-40B4-BE49-F238E27FC236}">
                <a16:creationId xmlns:a16="http://schemas.microsoft.com/office/drawing/2014/main" id="{DF2E63B2-038B-B907-9F82-2483812B87D2}"/>
              </a:ext>
            </a:extLst>
          </p:cNvPr>
          <p:cNvCxnSpPr>
            <a:cxnSpLocks/>
            <a:stCxn id="85" idx="4"/>
          </p:cNvCxnSpPr>
          <p:nvPr/>
        </p:nvCxnSpPr>
        <p:spPr>
          <a:xfrm>
            <a:off x="1246974" y="2181487"/>
            <a:ext cx="0" cy="1629673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336FFF"/>
                </a:gs>
              </a:gsLst>
              <a:lin ang="14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圆角矩形 80">
            <a:extLst>
              <a:ext uri="{FF2B5EF4-FFF2-40B4-BE49-F238E27FC236}">
                <a16:creationId xmlns:a16="http://schemas.microsoft.com/office/drawing/2014/main" id="{89D3B902-4EA1-E2D3-9DD1-9EAA7BB3F883}"/>
              </a:ext>
            </a:extLst>
          </p:cNvPr>
          <p:cNvSpPr/>
          <p:nvPr/>
        </p:nvSpPr>
        <p:spPr>
          <a:xfrm>
            <a:off x="1506980" y="2044327"/>
            <a:ext cx="2115140" cy="1144483"/>
          </a:xfrm>
          <a:prstGeom prst="roundRect">
            <a:avLst>
              <a:gd name="adj" fmla="val 1042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E83847D-15A1-7C4A-84AD-49FD86CDC67C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介绍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A5150CAE-66F1-C46B-9296-D8E1E7438F8E}"/>
              </a:ext>
            </a:extLst>
          </p:cNvPr>
          <p:cNvCxnSpPr>
            <a:cxnSpLocks/>
          </p:cNvCxnSpPr>
          <p:nvPr/>
        </p:nvCxnSpPr>
        <p:spPr>
          <a:xfrm>
            <a:off x="304800" y="3813290"/>
            <a:ext cx="11292034" cy="11706"/>
          </a:xfrm>
          <a:prstGeom prst="straightConnector1">
            <a:avLst/>
          </a:prstGeom>
          <a:ln w="50800">
            <a:gradFill>
              <a:gsLst>
                <a:gs pos="0">
                  <a:srgbClr val="336FFF">
                    <a:alpha val="0"/>
                  </a:srgbClr>
                </a:gs>
                <a:gs pos="100000">
                  <a:srgbClr val="336FFF"/>
                </a:gs>
              </a:gsLst>
              <a:lin ang="180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7D833F52-4730-F03C-24D7-EB9DCCA1E199}"/>
              </a:ext>
            </a:extLst>
          </p:cNvPr>
          <p:cNvSpPr txBox="1"/>
          <p:nvPr/>
        </p:nvSpPr>
        <p:spPr>
          <a:xfrm>
            <a:off x="623693" y="3943540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2013.07</a:t>
            </a:r>
            <a:endParaRPr kumimoji="1" lang="zh-CN" altLang="en-US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87FAB6-E338-D093-BF5F-A3B64E803859}"/>
              </a:ext>
            </a:extLst>
          </p:cNvPr>
          <p:cNvSpPr txBox="1"/>
          <p:nvPr/>
        </p:nvSpPr>
        <p:spPr>
          <a:xfrm>
            <a:off x="4327567" y="3943540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2016.09</a:t>
            </a:r>
            <a:endParaRPr kumimoji="1" lang="zh-CN" altLang="en-US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BD53118-F658-EA74-2576-245348D5CD40}"/>
              </a:ext>
            </a:extLst>
          </p:cNvPr>
          <p:cNvSpPr txBox="1"/>
          <p:nvPr/>
        </p:nvSpPr>
        <p:spPr>
          <a:xfrm>
            <a:off x="6134117" y="3348638"/>
            <a:ext cx="12602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2018.07</a:t>
            </a:r>
            <a:endParaRPr kumimoji="1" lang="zh-CN" altLang="en-US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F8DACAB-480F-D796-15AD-C24D252C947B}"/>
              </a:ext>
            </a:extLst>
          </p:cNvPr>
          <p:cNvSpPr txBox="1"/>
          <p:nvPr/>
        </p:nvSpPr>
        <p:spPr>
          <a:xfrm>
            <a:off x="8652297" y="3943540"/>
            <a:ext cx="1683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现在</a:t>
            </a:r>
            <a:endParaRPr kumimoji="1" lang="en-US" altLang="zh-CN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r>
              <a:rPr kumimoji="1" lang="en-US" altLang="zh-CN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2023.09.15</a:t>
            </a:r>
            <a:endParaRPr kumimoji="1" lang="zh-CN" altLang="en-US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34DE98C-FC6C-DE3C-9B4B-F3BDF0FE3BC8}"/>
              </a:ext>
            </a:extLst>
          </p:cNvPr>
          <p:cNvGrpSpPr/>
          <p:nvPr/>
        </p:nvGrpSpPr>
        <p:grpSpPr>
          <a:xfrm>
            <a:off x="8904713" y="2078990"/>
            <a:ext cx="175862" cy="1732170"/>
            <a:chOff x="8904713" y="2078990"/>
            <a:chExt cx="175862" cy="1732170"/>
          </a:xfrm>
        </p:grpSpPr>
        <p:cxnSp>
          <p:nvCxnSpPr>
            <p:cNvPr id="127" name="直线连接符 126">
              <a:extLst>
                <a:ext uri="{FF2B5EF4-FFF2-40B4-BE49-F238E27FC236}">
                  <a16:creationId xmlns:a16="http://schemas.microsoft.com/office/drawing/2014/main" id="{816412E4-4F4E-FDF8-F1B6-73940B60C2B1}"/>
                </a:ext>
              </a:extLst>
            </p:cNvPr>
            <p:cNvCxnSpPr>
              <a:cxnSpLocks/>
              <a:stCxn id="63" idx="4"/>
            </p:cNvCxnSpPr>
            <p:nvPr/>
          </p:nvCxnSpPr>
          <p:spPr>
            <a:xfrm>
              <a:off x="8992644" y="2254850"/>
              <a:ext cx="1424" cy="1556310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336FFF"/>
                  </a:gs>
                </a:gsLst>
                <a:lin ang="14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A42C7D93-2AC8-B6DB-60E8-E63F186C156E}"/>
                </a:ext>
              </a:extLst>
            </p:cNvPr>
            <p:cNvGrpSpPr/>
            <p:nvPr/>
          </p:nvGrpSpPr>
          <p:grpSpPr>
            <a:xfrm>
              <a:off x="8904713" y="2078990"/>
              <a:ext cx="175862" cy="175860"/>
              <a:chOff x="1094630" y="3478198"/>
              <a:chExt cx="372664" cy="372660"/>
            </a:xfrm>
          </p:grpSpPr>
          <p:sp>
            <p:nvSpPr>
              <p:cNvPr id="63" name="椭圆 62">
                <a:extLst>
                  <a:ext uri="{FF2B5EF4-FFF2-40B4-BE49-F238E27FC236}">
                    <a16:creationId xmlns:a16="http://schemas.microsoft.com/office/drawing/2014/main" id="{77176930-E2DB-99EA-B1A0-BD6CB3D68A5C}"/>
                  </a:ext>
                </a:extLst>
              </p:cNvPr>
              <p:cNvSpPr/>
              <p:nvPr/>
            </p:nvSpPr>
            <p:spPr>
              <a:xfrm>
                <a:off x="1094630" y="3478198"/>
                <a:ext cx="372664" cy="372660"/>
              </a:xfrm>
              <a:prstGeom prst="ellipse">
                <a:avLst/>
              </a:prstGeom>
              <a:solidFill>
                <a:srgbClr val="CCE0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  <p:sp>
            <p:nvSpPr>
              <p:cNvPr id="64" name="椭圆 63">
                <a:extLst>
                  <a:ext uri="{FF2B5EF4-FFF2-40B4-BE49-F238E27FC236}">
                    <a16:creationId xmlns:a16="http://schemas.microsoft.com/office/drawing/2014/main" id="{55C28129-E8EF-5C2A-3EDB-8E68682F12A3}"/>
                  </a:ext>
                </a:extLst>
              </p:cNvPr>
              <p:cNvSpPr/>
              <p:nvPr/>
            </p:nvSpPr>
            <p:spPr>
              <a:xfrm>
                <a:off x="1165693" y="3549259"/>
                <a:ext cx="230537" cy="230537"/>
              </a:xfrm>
              <a:prstGeom prst="ellipse">
                <a:avLst/>
              </a:prstGeom>
              <a:solidFill>
                <a:srgbClr val="336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</p:grp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CD20F5CC-72E9-BF1D-04DC-9E391DCF18AD}"/>
              </a:ext>
            </a:extLst>
          </p:cNvPr>
          <p:cNvGrpSpPr/>
          <p:nvPr/>
        </p:nvGrpSpPr>
        <p:grpSpPr>
          <a:xfrm>
            <a:off x="1159043" y="2039162"/>
            <a:ext cx="175862" cy="175860"/>
            <a:chOff x="1094630" y="3478198"/>
            <a:chExt cx="372664" cy="372660"/>
          </a:xfrm>
        </p:grpSpPr>
        <p:sp>
          <p:nvSpPr>
            <p:cNvPr id="84" name="椭圆 83">
              <a:extLst>
                <a:ext uri="{FF2B5EF4-FFF2-40B4-BE49-F238E27FC236}">
                  <a16:creationId xmlns:a16="http://schemas.microsoft.com/office/drawing/2014/main" id="{ED3E02EA-4D0C-978B-B195-94EC11E039D0}"/>
                </a:ext>
              </a:extLst>
            </p:cNvPr>
            <p:cNvSpPr/>
            <p:nvPr/>
          </p:nvSpPr>
          <p:spPr>
            <a:xfrm>
              <a:off x="1094630" y="3478198"/>
              <a:ext cx="372664" cy="372660"/>
            </a:xfrm>
            <a:prstGeom prst="ellipse">
              <a:avLst/>
            </a:prstGeom>
            <a:solidFill>
              <a:srgbClr val="CCE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F1B9EF72-F808-0AB8-5DB5-576A1F49871D}"/>
                </a:ext>
              </a:extLst>
            </p:cNvPr>
            <p:cNvSpPr/>
            <p:nvPr/>
          </p:nvSpPr>
          <p:spPr>
            <a:xfrm>
              <a:off x="1165693" y="3549259"/>
              <a:ext cx="230537" cy="230537"/>
            </a:xfrm>
            <a:prstGeom prst="ellipse">
              <a:avLst/>
            </a:prstGeom>
            <a:solidFill>
              <a:srgbClr val="336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4364750A-EF93-7790-A579-C50458A7C35C}"/>
              </a:ext>
            </a:extLst>
          </p:cNvPr>
          <p:cNvGrpSpPr/>
          <p:nvPr/>
        </p:nvGrpSpPr>
        <p:grpSpPr>
          <a:xfrm>
            <a:off x="2432473" y="5253623"/>
            <a:ext cx="175862" cy="175860"/>
            <a:chOff x="1094630" y="3478198"/>
            <a:chExt cx="372664" cy="372660"/>
          </a:xfrm>
        </p:grpSpPr>
        <p:sp>
          <p:nvSpPr>
            <p:cNvPr id="105" name="椭圆 104">
              <a:extLst>
                <a:ext uri="{FF2B5EF4-FFF2-40B4-BE49-F238E27FC236}">
                  <a16:creationId xmlns:a16="http://schemas.microsoft.com/office/drawing/2014/main" id="{7282D45E-7F25-256D-B360-F0CEC25C2039}"/>
                </a:ext>
              </a:extLst>
            </p:cNvPr>
            <p:cNvSpPr/>
            <p:nvPr/>
          </p:nvSpPr>
          <p:spPr>
            <a:xfrm>
              <a:off x="1094630" y="3478198"/>
              <a:ext cx="372664" cy="372660"/>
            </a:xfrm>
            <a:prstGeom prst="ellipse">
              <a:avLst/>
            </a:prstGeom>
            <a:solidFill>
              <a:srgbClr val="CCE0FF">
                <a:alpha val="4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  <p:sp>
          <p:nvSpPr>
            <p:cNvPr id="106" name="椭圆 105">
              <a:extLst>
                <a:ext uri="{FF2B5EF4-FFF2-40B4-BE49-F238E27FC236}">
                  <a16:creationId xmlns:a16="http://schemas.microsoft.com/office/drawing/2014/main" id="{B7DF621D-B537-889E-C4A1-493F2B060488}"/>
                </a:ext>
              </a:extLst>
            </p:cNvPr>
            <p:cNvSpPr/>
            <p:nvPr/>
          </p:nvSpPr>
          <p:spPr>
            <a:xfrm>
              <a:off x="1165693" y="3549259"/>
              <a:ext cx="230537" cy="230537"/>
            </a:xfrm>
            <a:prstGeom prst="ellipse">
              <a:avLst/>
            </a:prstGeom>
            <a:solidFill>
              <a:srgbClr val="336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LANTINGHEI SC DEMIBOLD" panose="02000000000000000000" pitchFamily="2" charset="-122"/>
                <a:ea typeface="LANTINGHEI SC DEMIBOLD" panose="02000000000000000000" pitchFamily="2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80D49246-A6FF-4C11-58EF-5F3D1153AA23}"/>
              </a:ext>
            </a:extLst>
          </p:cNvPr>
          <p:cNvGrpSpPr/>
          <p:nvPr/>
        </p:nvGrpSpPr>
        <p:grpSpPr>
          <a:xfrm>
            <a:off x="4790187" y="2039162"/>
            <a:ext cx="175862" cy="1771998"/>
            <a:chOff x="4790187" y="2039162"/>
            <a:chExt cx="175862" cy="1771998"/>
          </a:xfrm>
        </p:grpSpPr>
        <p:cxnSp>
          <p:nvCxnSpPr>
            <p:cNvPr id="123" name="直线连接符 122">
              <a:extLst>
                <a:ext uri="{FF2B5EF4-FFF2-40B4-BE49-F238E27FC236}">
                  <a16:creationId xmlns:a16="http://schemas.microsoft.com/office/drawing/2014/main" id="{D9CB56C5-237C-1B0A-4487-111F77853D16}"/>
                </a:ext>
              </a:extLst>
            </p:cNvPr>
            <p:cNvCxnSpPr>
              <a:cxnSpLocks/>
            </p:cNvCxnSpPr>
            <p:nvPr/>
          </p:nvCxnSpPr>
          <p:spPr>
            <a:xfrm>
              <a:off x="4878118" y="2181487"/>
              <a:ext cx="0" cy="1629673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336FFF"/>
                  </a:gs>
                </a:gsLst>
                <a:lin ang="14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5" name="组合 114">
              <a:extLst>
                <a:ext uri="{FF2B5EF4-FFF2-40B4-BE49-F238E27FC236}">
                  <a16:creationId xmlns:a16="http://schemas.microsoft.com/office/drawing/2014/main" id="{17EAC473-2E85-360A-60FA-8EA9F0E91FDA}"/>
                </a:ext>
              </a:extLst>
            </p:cNvPr>
            <p:cNvGrpSpPr/>
            <p:nvPr/>
          </p:nvGrpSpPr>
          <p:grpSpPr>
            <a:xfrm>
              <a:off x="4790187" y="2039162"/>
              <a:ext cx="175862" cy="175860"/>
              <a:chOff x="1094630" y="3478198"/>
              <a:chExt cx="372664" cy="372660"/>
            </a:xfrm>
          </p:grpSpPr>
          <p:sp>
            <p:nvSpPr>
              <p:cNvPr id="116" name="椭圆 115">
                <a:extLst>
                  <a:ext uri="{FF2B5EF4-FFF2-40B4-BE49-F238E27FC236}">
                    <a16:creationId xmlns:a16="http://schemas.microsoft.com/office/drawing/2014/main" id="{AB44E7BF-9F88-03B7-B4C1-0CEF4C9D5412}"/>
                  </a:ext>
                </a:extLst>
              </p:cNvPr>
              <p:cNvSpPr/>
              <p:nvPr/>
            </p:nvSpPr>
            <p:spPr>
              <a:xfrm>
                <a:off x="1094630" y="3478198"/>
                <a:ext cx="372664" cy="372660"/>
              </a:xfrm>
              <a:prstGeom prst="ellipse">
                <a:avLst/>
              </a:prstGeom>
              <a:solidFill>
                <a:srgbClr val="CCE0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  <p:sp>
            <p:nvSpPr>
              <p:cNvPr id="117" name="椭圆 116">
                <a:extLst>
                  <a:ext uri="{FF2B5EF4-FFF2-40B4-BE49-F238E27FC236}">
                    <a16:creationId xmlns:a16="http://schemas.microsoft.com/office/drawing/2014/main" id="{3DE19824-6A8D-837E-383F-0BCA29F68D04}"/>
                  </a:ext>
                </a:extLst>
              </p:cNvPr>
              <p:cNvSpPr/>
              <p:nvPr/>
            </p:nvSpPr>
            <p:spPr>
              <a:xfrm>
                <a:off x="1165693" y="3549259"/>
                <a:ext cx="230537" cy="230537"/>
              </a:xfrm>
              <a:prstGeom prst="ellipse">
                <a:avLst/>
              </a:prstGeom>
              <a:solidFill>
                <a:srgbClr val="336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54E5FFCE-F5CF-B5A6-90D9-F3F376E566D6}"/>
              </a:ext>
            </a:extLst>
          </p:cNvPr>
          <p:cNvGrpSpPr/>
          <p:nvPr/>
        </p:nvGrpSpPr>
        <p:grpSpPr>
          <a:xfrm>
            <a:off x="6547273" y="3657484"/>
            <a:ext cx="175862" cy="1771999"/>
            <a:chOff x="6547273" y="3657484"/>
            <a:chExt cx="175862" cy="1771999"/>
          </a:xfrm>
        </p:grpSpPr>
        <p:cxnSp>
          <p:nvCxnSpPr>
            <p:cNvPr id="131" name="直线连接符 130">
              <a:extLst>
                <a:ext uri="{FF2B5EF4-FFF2-40B4-BE49-F238E27FC236}">
                  <a16:creationId xmlns:a16="http://schemas.microsoft.com/office/drawing/2014/main" id="{5F615587-6149-5811-8FEF-F36193820A71}"/>
                </a:ext>
              </a:extLst>
            </p:cNvPr>
            <p:cNvCxnSpPr>
              <a:cxnSpLocks/>
            </p:cNvCxnSpPr>
            <p:nvPr/>
          </p:nvCxnSpPr>
          <p:spPr>
            <a:xfrm>
              <a:off x="6635204" y="3657484"/>
              <a:ext cx="0" cy="1629673"/>
            </a:xfrm>
            <a:prstGeom prst="line">
              <a:avLst/>
            </a:prstGeom>
            <a:ln w="1270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rgbClr val="336FFF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2" name="组合 131">
              <a:extLst>
                <a:ext uri="{FF2B5EF4-FFF2-40B4-BE49-F238E27FC236}">
                  <a16:creationId xmlns:a16="http://schemas.microsoft.com/office/drawing/2014/main" id="{86898508-0AF2-8B91-69B3-66572F92552D}"/>
                </a:ext>
              </a:extLst>
            </p:cNvPr>
            <p:cNvGrpSpPr/>
            <p:nvPr/>
          </p:nvGrpSpPr>
          <p:grpSpPr>
            <a:xfrm>
              <a:off x="6547273" y="5253623"/>
              <a:ext cx="175862" cy="175860"/>
              <a:chOff x="1094630" y="3478198"/>
              <a:chExt cx="372664" cy="372660"/>
            </a:xfrm>
          </p:grpSpPr>
          <p:sp>
            <p:nvSpPr>
              <p:cNvPr id="133" name="椭圆 132">
                <a:extLst>
                  <a:ext uri="{FF2B5EF4-FFF2-40B4-BE49-F238E27FC236}">
                    <a16:creationId xmlns:a16="http://schemas.microsoft.com/office/drawing/2014/main" id="{3F8CF026-67A3-7B2A-7AE5-A8374954A1DD}"/>
                  </a:ext>
                </a:extLst>
              </p:cNvPr>
              <p:cNvSpPr/>
              <p:nvPr/>
            </p:nvSpPr>
            <p:spPr>
              <a:xfrm>
                <a:off x="1094630" y="3478198"/>
                <a:ext cx="372664" cy="372660"/>
              </a:xfrm>
              <a:prstGeom prst="ellipse">
                <a:avLst/>
              </a:prstGeom>
              <a:solidFill>
                <a:srgbClr val="CCE0FF">
                  <a:alpha val="4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  <p:sp>
            <p:nvSpPr>
              <p:cNvPr id="134" name="椭圆 133">
                <a:extLst>
                  <a:ext uri="{FF2B5EF4-FFF2-40B4-BE49-F238E27FC236}">
                    <a16:creationId xmlns:a16="http://schemas.microsoft.com/office/drawing/2014/main" id="{A0222B27-987B-AB14-6457-3FB89417055B}"/>
                  </a:ext>
                </a:extLst>
              </p:cNvPr>
              <p:cNvSpPr/>
              <p:nvPr/>
            </p:nvSpPr>
            <p:spPr>
              <a:xfrm>
                <a:off x="1165693" y="3549259"/>
                <a:ext cx="230537" cy="230537"/>
              </a:xfrm>
              <a:prstGeom prst="ellipse">
                <a:avLst/>
              </a:prstGeom>
              <a:solidFill>
                <a:srgbClr val="336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LANTINGHEI SC DEMIBOLD" panose="02000000000000000000" pitchFamily="2" charset="-122"/>
                  <a:ea typeface="LANTINGHEI SC DEMIBOLD" panose="02000000000000000000" pitchFamily="2" charset="-122"/>
                </a:endParaRPr>
              </a:p>
            </p:txBody>
          </p:sp>
        </p:grpSp>
      </p:grpSp>
      <p:sp>
        <p:nvSpPr>
          <p:cNvPr id="43" name="文本框 42">
            <a:extLst>
              <a:ext uri="{FF2B5EF4-FFF2-40B4-BE49-F238E27FC236}">
                <a16:creationId xmlns:a16="http://schemas.microsoft.com/office/drawing/2014/main" id="{5C38FC8F-BDA8-AEEA-43DF-DC0612260FAF}"/>
              </a:ext>
            </a:extLst>
          </p:cNvPr>
          <p:cNvSpPr txBox="1"/>
          <p:nvPr/>
        </p:nvSpPr>
        <p:spPr>
          <a:xfrm>
            <a:off x="2031221" y="3359505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2015.10</a:t>
            </a:r>
            <a:endParaRPr kumimoji="1" lang="zh-CN" altLang="en-US" sz="20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4" name="圆角矩形 43">
            <a:extLst>
              <a:ext uri="{FF2B5EF4-FFF2-40B4-BE49-F238E27FC236}">
                <a16:creationId xmlns:a16="http://schemas.microsoft.com/office/drawing/2014/main" id="{6FBF2DFE-6B87-BBD4-DD98-D2CCC8A8843A}"/>
              </a:ext>
            </a:extLst>
          </p:cNvPr>
          <p:cNvSpPr/>
          <p:nvPr/>
        </p:nvSpPr>
        <p:spPr>
          <a:xfrm>
            <a:off x="2785008" y="4714916"/>
            <a:ext cx="1188812" cy="702861"/>
          </a:xfrm>
          <a:prstGeom prst="roundRect">
            <a:avLst>
              <a:gd name="adj" fmla="val 1042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5" name="圆角矩形 44">
            <a:extLst>
              <a:ext uri="{FF2B5EF4-FFF2-40B4-BE49-F238E27FC236}">
                <a16:creationId xmlns:a16="http://schemas.microsoft.com/office/drawing/2014/main" id="{AAA113EC-DB18-5859-5B9A-12F5EB9AD23E}"/>
              </a:ext>
            </a:extLst>
          </p:cNvPr>
          <p:cNvSpPr/>
          <p:nvPr/>
        </p:nvSpPr>
        <p:spPr>
          <a:xfrm>
            <a:off x="5138124" y="2039162"/>
            <a:ext cx="1870360" cy="1097125"/>
          </a:xfrm>
          <a:prstGeom prst="roundRect">
            <a:avLst>
              <a:gd name="adj" fmla="val 1042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6D100306-DB75-3282-D6D9-262811D8909A}"/>
              </a:ext>
            </a:extLst>
          </p:cNvPr>
          <p:cNvSpPr/>
          <p:nvPr/>
        </p:nvSpPr>
        <p:spPr>
          <a:xfrm>
            <a:off x="9341581" y="2039162"/>
            <a:ext cx="2177280" cy="1149648"/>
          </a:xfrm>
          <a:prstGeom prst="roundRect">
            <a:avLst>
              <a:gd name="adj" fmla="val 1042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E3CA28E2-B6D7-45A8-A0BA-15A0E07CB6E9}"/>
              </a:ext>
            </a:extLst>
          </p:cNvPr>
          <p:cNvSpPr/>
          <p:nvPr/>
        </p:nvSpPr>
        <p:spPr>
          <a:xfrm>
            <a:off x="6718036" y="4714916"/>
            <a:ext cx="1969094" cy="1073003"/>
          </a:xfrm>
          <a:prstGeom prst="roundRect">
            <a:avLst>
              <a:gd name="adj" fmla="val 10422"/>
            </a:avLst>
          </a:prstGeom>
          <a:solidFill>
            <a:schemeClr val="bg1">
              <a:alpha val="70000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17B5C11B-D1D6-66F0-C7BE-9363BABD99D1}"/>
              </a:ext>
            </a:extLst>
          </p:cNvPr>
          <p:cNvSpPr txBox="1"/>
          <p:nvPr/>
        </p:nvSpPr>
        <p:spPr>
          <a:xfrm>
            <a:off x="5308684" y="2155514"/>
            <a:ext cx="2709249" cy="8844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研究生入学</a:t>
            </a: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哈尔滨工业大学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软件工程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893EAE3-F352-4E21-1538-A5D2852E1CDC}"/>
              </a:ext>
            </a:extLst>
          </p:cNvPr>
          <p:cNvSpPr txBox="1"/>
          <p:nvPr/>
        </p:nvSpPr>
        <p:spPr>
          <a:xfrm>
            <a:off x="1637394" y="2036625"/>
            <a:ext cx="211513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本科毕业</a:t>
            </a: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哈尔滨理工大学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软件工程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入职北京科蓝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(300663)</a:t>
            </a: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D8A6EE4-7C29-7708-A988-E94E41A43A9B}"/>
              </a:ext>
            </a:extLst>
          </p:cNvPr>
          <p:cNvSpPr txBox="1"/>
          <p:nvPr/>
        </p:nvSpPr>
        <p:spPr>
          <a:xfrm>
            <a:off x="9491217" y="2121647"/>
            <a:ext cx="1907017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离开腾讯</a:t>
            </a:r>
            <a:endParaRPr kumimoji="1" lang="en-US" altLang="zh-CN" sz="14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加入字节</a:t>
            </a: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视频架构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国内点播</a:t>
            </a: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服务端开发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6AE790A-CC72-429E-B7F7-4BDE350C054E}"/>
              </a:ext>
            </a:extLst>
          </p:cNvPr>
          <p:cNvSpPr txBox="1"/>
          <p:nvPr/>
        </p:nvSpPr>
        <p:spPr>
          <a:xfrm>
            <a:off x="6663308" y="4651426"/>
            <a:ext cx="2625408" cy="114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硕士毕业</a:t>
            </a:r>
            <a:endParaRPr kumimoji="1" lang="en-US" altLang="zh-CN" sz="14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入职腾讯</a:t>
            </a:r>
            <a:r>
              <a:rPr kumimoji="1" lang="en-US" altLang="zh-CN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(0700)</a:t>
            </a:r>
            <a:endParaRPr kumimoji="1" lang="zh-CN" altLang="en-US" sz="1400" b="1" dirty="0">
              <a:solidFill>
                <a:srgbClr val="336FFF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腾讯视频</a:t>
            </a:r>
            <a:r>
              <a:rPr kumimoji="1"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媒资产品中心</a:t>
            </a:r>
            <a:endParaRPr kumimoji="1"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  <a:p>
            <a:pPr>
              <a:lnSpc>
                <a:spcPct val="125000"/>
              </a:lnSpc>
            </a:pPr>
            <a:r>
              <a:rPr kumimoji="1"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后台开发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8DA920BE-7DA0-DC02-3371-E46C87444329}"/>
              </a:ext>
            </a:extLst>
          </p:cNvPr>
          <p:cNvSpPr txBox="1"/>
          <p:nvPr/>
        </p:nvSpPr>
        <p:spPr>
          <a:xfrm>
            <a:off x="2938017" y="4864847"/>
            <a:ext cx="2709249" cy="6151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kumimoji="1" lang="zh-CN" altLang="en-US" sz="1400" b="1" dirty="0">
                <a:solidFill>
                  <a:srgbClr val="336FFF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辞职考研</a:t>
            </a:r>
          </a:p>
          <a:p>
            <a:pPr>
              <a:lnSpc>
                <a:spcPct val="125000"/>
              </a:lnSpc>
            </a:pPr>
            <a:endParaRPr kumimoji="1"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540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个人经验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业务架构</a:t>
            </a:r>
            <a:b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</a:br>
            <a:endParaRPr lang="zh-CN" altLang="en-US" sz="2400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AB83275-4BC0-7728-13F7-35C000BE036B}"/>
              </a:ext>
            </a:extLst>
          </p:cNvPr>
          <p:cNvGrpSpPr/>
          <p:nvPr/>
        </p:nvGrpSpPr>
        <p:grpSpPr>
          <a:xfrm>
            <a:off x="4438957" y="620264"/>
            <a:ext cx="5232284" cy="5803599"/>
            <a:chOff x="327743" y="1452730"/>
            <a:chExt cx="10464567" cy="11607197"/>
          </a:xfrm>
        </p:grpSpPr>
        <p:sp>
          <p:nvSpPr>
            <p:cNvPr id="5" name="内页标题，建议30字以内…">
              <a:extLst>
                <a:ext uri="{FF2B5EF4-FFF2-40B4-BE49-F238E27FC236}">
                  <a16:creationId xmlns:a16="http://schemas.microsoft.com/office/drawing/2014/main" id="{AADD9083-B380-090A-6268-90052B1980A1}"/>
                </a:ext>
              </a:extLst>
            </p:cNvPr>
            <p:cNvSpPr txBox="1"/>
            <p:nvPr/>
          </p:nvSpPr>
          <p:spPr>
            <a:xfrm>
              <a:off x="2049435" y="1452730"/>
              <a:ext cx="7171539" cy="87203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5400" tIns="25400" rIns="25400" bIns="25400">
              <a:spAutoFit/>
            </a:bodyPr>
            <a:lstStyle/>
            <a:p>
              <a:pPr algn="l">
                <a:defRPr sz="5000">
                  <a:solidFill>
                    <a:srgbClr val="034FD8"/>
                  </a:solidFill>
                  <a:latin typeface="+mn-lt"/>
                  <a:ea typeface="+mn-ea"/>
                  <a:cs typeface="+mn-cs"/>
                  <a:sym typeface="TTTGBMedium"/>
                </a:defRPr>
              </a:pPr>
              <a:endParaRPr lang="en-US" altLang="zh-CN" sz="2500" dirty="0">
                <a:latin typeface="腾讯体 W7" panose="020C08030202040F0204" pitchFamily="34" charset="-122"/>
                <a:ea typeface="腾讯体 W7" panose="020C08030202040F0204" pitchFamily="34" charset="-122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2AB3673-6816-1BEA-61FD-388178C6C0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743" y="2471904"/>
              <a:ext cx="10464567" cy="10588023"/>
            </a:xfrm>
            <a:prstGeom prst="rect">
              <a:avLst/>
            </a:prstGeom>
          </p:spPr>
        </p:pic>
      </p:grpSp>
      <p:sp>
        <p:nvSpPr>
          <p:cNvPr id="8" name="文本框 7">
            <a:extLst>
              <a:ext uri="{FF2B5EF4-FFF2-40B4-BE49-F238E27FC236}">
                <a16:creationId xmlns:a16="http://schemas.microsoft.com/office/drawing/2014/main" id="{D0AEF90B-41E6-67BD-504A-80FF5C4750B9}"/>
              </a:ext>
            </a:extLst>
          </p:cNvPr>
          <p:cNvSpPr txBox="1"/>
          <p:nvPr/>
        </p:nvSpPr>
        <p:spPr>
          <a:xfrm>
            <a:off x="456765" y="2743200"/>
            <a:ext cx="3383714" cy="235131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负责数据生产，加工，存储，分发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与现团队区别：不负责上传，转码，点播</a:t>
            </a:r>
          </a:p>
        </p:txBody>
      </p:sp>
    </p:spTree>
    <p:extLst>
      <p:ext uri="{BB962C8B-B14F-4D97-AF65-F5344CB8AC3E}">
        <p14:creationId xmlns:p14="http://schemas.microsoft.com/office/powerpoint/2010/main" val="392430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个人经验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业务架构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EFEEA9E-740A-7E2E-9BA0-A74756121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6753" y="1453047"/>
            <a:ext cx="7839930" cy="454715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EDCDDFE-1C3E-8287-ECBA-712D39460641}"/>
              </a:ext>
            </a:extLst>
          </p:cNvPr>
          <p:cNvSpPr txBox="1"/>
          <p:nvPr/>
        </p:nvSpPr>
        <p:spPr>
          <a:xfrm>
            <a:off x="235131" y="2654830"/>
            <a:ext cx="3429000" cy="341071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为运营提供全方位服务，</a:t>
            </a:r>
            <a:r>
              <a:rPr lang="en-US" altLang="zh-CN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1-4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步骤的所有管理台逐步收到原团队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存储了</a:t>
            </a:r>
            <a:r>
              <a:rPr lang="en-US" altLang="zh-CN" sz="1600" dirty="0" err="1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TXVideo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的所有业务数据和加工数据，同时提供各种平台能力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与现团队区别：不存储播放数据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3731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个人经验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技术架构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DCDDFE-1C3E-8287-ECBA-712D39460641}"/>
              </a:ext>
            </a:extLst>
          </p:cNvPr>
          <p:cNvSpPr txBox="1"/>
          <p:nvPr/>
        </p:nvSpPr>
        <p:spPr>
          <a:xfrm>
            <a:off x="296091" y="989018"/>
            <a:ext cx="3570516" cy="11010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黄色为团队主负责内容</a:t>
            </a: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绿色为扩展存储</a:t>
            </a: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右侧基础设施为司内组件</a:t>
            </a: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AB8D1EF-D4B0-24ED-3F03-54DE03054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4653" y="989018"/>
            <a:ext cx="7601421" cy="56630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E174F3E-DC1E-87D7-B361-673C5521FF4A}"/>
              </a:ext>
            </a:extLst>
          </p:cNvPr>
          <p:cNvSpPr txBox="1"/>
          <p:nvPr/>
        </p:nvSpPr>
        <p:spPr>
          <a:xfrm>
            <a:off x="296091" y="2489087"/>
            <a:ext cx="3570516" cy="383736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底层</a:t>
            </a:r>
            <a:r>
              <a:rPr lang="en-US" altLang="zh-CN" sz="1600" dirty="0" err="1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Mysql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：提供基于</a:t>
            </a: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ID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的读写接口</a:t>
            </a: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highlight>
                  <a:srgbClr val="FFFF00"/>
                </a:highlight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ES</a:t>
            </a:r>
            <a:r>
              <a:rPr lang="zh-CN" altLang="en-US" sz="1600" dirty="0">
                <a:highlight>
                  <a:srgbClr val="FFFF00"/>
                </a:highlight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：提供统一</a:t>
            </a:r>
            <a:r>
              <a:rPr lang="en-US" altLang="zh-CN" sz="1600" dirty="0">
                <a:highlight>
                  <a:srgbClr val="FFFF00"/>
                </a:highlight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API</a:t>
            </a:r>
            <a:r>
              <a:rPr lang="zh-CN" altLang="en-US" sz="1600" dirty="0">
                <a:highlight>
                  <a:srgbClr val="FFFF00"/>
                </a:highlight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供业务搜索数据</a:t>
            </a:r>
            <a:endParaRPr lang="en-US" altLang="zh-CN" sz="1600" dirty="0">
              <a:highlight>
                <a:srgbClr val="FFFF00"/>
              </a:highlight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algn="l">
              <a:lnSpc>
                <a:spcPct val="90000"/>
              </a:lnSpc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algn="l">
              <a:lnSpc>
                <a:spcPct val="90000"/>
              </a:lnSpc>
            </a:pP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消息总线：团队自研数据通道，将底层存储发出的</a:t>
            </a:r>
            <a:r>
              <a:rPr lang="en-US" altLang="zh-CN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MQ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做封装后，通过</a:t>
            </a:r>
            <a:r>
              <a:rPr lang="en-US" altLang="zh-CN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Push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的方式将指定协议的数据推给业务，业务需提供</a:t>
            </a:r>
            <a:r>
              <a:rPr lang="en-US" altLang="zh-CN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http</a:t>
            </a:r>
            <a:r>
              <a:rPr lang="zh-CN" altLang="en-US" sz="1600" dirty="0"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接口回调接口</a:t>
            </a: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Union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：基于</a:t>
            </a:r>
            <a:r>
              <a:rPr lang="en-US" altLang="zh-CN" sz="1600" dirty="0" err="1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redis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集群的缓存系统，缓存了媒资大部分数据，对接端上</a:t>
            </a: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App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流量。类似于现在的</a:t>
            </a: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Abase</a:t>
            </a: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TDW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：司内大数据平台，底层</a:t>
            </a:r>
            <a:r>
              <a:rPr lang="en-US" altLang="zh-CN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Hive</a:t>
            </a:r>
            <a:r>
              <a:rPr lang="zh-CN" altLang="en-US" sz="1600" dirty="0">
                <a:solidFill>
                  <a:schemeClr val="tx1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</a:rPr>
              <a:t>表支持离线计算</a:t>
            </a:r>
            <a:endParaRPr lang="en-US" altLang="zh-CN" sz="1600" dirty="0">
              <a:solidFill>
                <a:schemeClr val="tx1"/>
              </a:solidFill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  <a:p>
            <a:pPr indent="-228600" algn="l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altLang="zh-CN" sz="1600" dirty="0">
              <a:latin typeface="Lantinghei SC Extralight" panose="02000000000000000000" pitchFamily="2" charset="-122"/>
              <a:ea typeface="Lantinghei SC Extralight" panose="02000000000000000000" pitchFamily="2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BF67156-2571-C5DA-26BC-2B0553A951F6}"/>
              </a:ext>
            </a:extLst>
          </p:cNvPr>
          <p:cNvSpPr txBox="1"/>
          <p:nvPr/>
        </p:nvSpPr>
        <p:spPr>
          <a:xfrm>
            <a:off x="304801" y="2090057"/>
            <a:ext cx="177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FF0000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存储简介</a:t>
            </a:r>
          </a:p>
        </p:txBody>
      </p:sp>
    </p:spTree>
    <p:extLst>
      <p:ext uri="{BB962C8B-B14F-4D97-AF65-F5344CB8AC3E}">
        <p14:creationId xmlns:p14="http://schemas.microsoft.com/office/powerpoint/2010/main" val="612298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个人经验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最近负责</a:t>
            </a:r>
          </a:p>
        </p:txBody>
      </p:sp>
      <p:pic>
        <p:nvPicPr>
          <p:cNvPr id="8" name="图片 7" descr="图示&#10;&#10;描述已自动生成">
            <a:extLst>
              <a:ext uri="{FF2B5EF4-FFF2-40B4-BE49-F238E27FC236}">
                <a16:creationId xmlns:a16="http://schemas.microsoft.com/office/drawing/2014/main" id="{A09F6B63-15E7-4F9A-2886-83A74D4B75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559" y="1032879"/>
            <a:ext cx="7626159" cy="4463470"/>
          </a:xfrm>
          <a:prstGeom prst="rect">
            <a:avLst/>
          </a:prstGeom>
        </p:spPr>
      </p:pic>
      <p:sp>
        <p:nvSpPr>
          <p:cNvPr id="9" name="圆角矩形 8">
            <a:extLst>
              <a:ext uri="{FF2B5EF4-FFF2-40B4-BE49-F238E27FC236}">
                <a16:creationId xmlns:a16="http://schemas.microsoft.com/office/drawing/2014/main" id="{555B3904-5AB6-DF60-E4C2-F6878A6323F7}"/>
              </a:ext>
            </a:extLst>
          </p:cNvPr>
          <p:cNvSpPr/>
          <p:nvPr/>
        </p:nvSpPr>
        <p:spPr>
          <a:xfrm>
            <a:off x="8965379" y="2403630"/>
            <a:ext cx="2300963" cy="518031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多模数据库</a:t>
            </a:r>
          </a:p>
        </p:txBody>
      </p:sp>
      <p:sp>
        <p:nvSpPr>
          <p:cNvPr id="10" name="圆角矩形 9">
            <a:extLst>
              <a:ext uri="{FF2B5EF4-FFF2-40B4-BE49-F238E27FC236}">
                <a16:creationId xmlns:a16="http://schemas.microsoft.com/office/drawing/2014/main" id="{813B3FB0-F74F-678D-84C6-6023F267DCB7}"/>
              </a:ext>
            </a:extLst>
          </p:cNvPr>
          <p:cNvSpPr/>
          <p:nvPr/>
        </p:nvSpPr>
        <p:spPr>
          <a:xfrm>
            <a:off x="8965379" y="3137726"/>
            <a:ext cx="2300963" cy="518031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多租户</a:t>
            </a:r>
          </a:p>
        </p:txBody>
      </p:sp>
      <p:sp>
        <p:nvSpPr>
          <p:cNvPr id="11" name="圆角矩形 10">
            <a:extLst>
              <a:ext uri="{FF2B5EF4-FFF2-40B4-BE49-F238E27FC236}">
                <a16:creationId xmlns:a16="http://schemas.microsoft.com/office/drawing/2014/main" id="{C244B1D1-21FF-EDAB-A48C-B53C4F0AF9D7}"/>
              </a:ext>
            </a:extLst>
          </p:cNvPr>
          <p:cNvSpPr/>
          <p:nvPr/>
        </p:nvSpPr>
        <p:spPr>
          <a:xfrm>
            <a:off x="8965379" y="3871822"/>
            <a:ext cx="2300963" cy="518031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600" dirty="0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异地容灾</a:t>
            </a:r>
          </a:p>
        </p:txBody>
      </p:sp>
      <p:sp>
        <p:nvSpPr>
          <p:cNvPr id="12" name="圆角矩形 11">
            <a:extLst>
              <a:ext uri="{FF2B5EF4-FFF2-40B4-BE49-F238E27FC236}">
                <a16:creationId xmlns:a16="http://schemas.microsoft.com/office/drawing/2014/main" id="{CF8EAC78-EBC2-71A1-DFDA-112495CD359E}"/>
              </a:ext>
            </a:extLst>
          </p:cNvPr>
          <p:cNvSpPr/>
          <p:nvPr/>
        </p:nvSpPr>
        <p:spPr>
          <a:xfrm>
            <a:off x="8965379" y="4632108"/>
            <a:ext cx="2300963" cy="518031"/>
          </a:xfrm>
          <a:prstGeom prst="roundRect">
            <a:avLst>
              <a:gd name="adj" fmla="val 50000"/>
            </a:avLst>
          </a:prstGeom>
          <a:solidFill>
            <a:schemeClr val="bg1">
              <a:alpha val="48418"/>
            </a:schemeClr>
          </a:solidFill>
          <a:ln>
            <a:solidFill>
              <a:schemeClr val="bg1"/>
            </a:solidFill>
          </a:ln>
          <a:effectLst>
            <a:outerShdw blurRad="475241" sx="107000" sy="107000" algn="ctr" rotWithShape="0">
              <a:srgbClr val="336FFF">
                <a:alpha val="6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1600" dirty="0" err="1">
                <a:solidFill>
                  <a:srgbClr val="133C9A"/>
                </a:solidFill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graphql</a:t>
            </a:r>
            <a:endParaRPr kumimoji="1" lang="zh-CN" altLang="en-US" sz="1600" dirty="0">
              <a:solidFill>
                <a:srgbClr val="133C9A"/>
              </a:solidFill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13" name="标题 4">
            <a:extLst>
              <a:ext uri="{FF2B5EF4-FFF2-40B4-BE49-F238E27FC236}">
                <a16:creationId xmlns:a16="http://schemas.microsoft.com/office/drawing/2014/main" id="{49573988-036E-3A49-FE2F-EE76DE847092}"/>
              </a:ext>
            </a:extLst>
          </p:cNvPr>
          <p:cNvSpPr txBox="1">
            <a:spLocks/>
          </p:cNvSpPr>
          <p:nvPr/>
        </p:nvSpPr>
        <p:spPr>
          <a:xfrm>
            <a:off x="8621846" y="1463035"/>
            <a:ext cx="3140886" cy="819467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kumimoji="1" lang="zh-CN" altLang="en-US" sz="4800" b="0" i="0" kern="5500" spc="0" baseline="0" dirty="0">
                <a:solidFill>
                  <a:srgbClr val="133C9A"/>
                </a:solidFill>
                <a:latin typeface="FZLanTingHeiPro_GB18030 Bold" panose="02000500000000000000" pitchFamily="2" charset="-122"/>
                <a:ea typeface="FZLanTingHeiPro_GB18030 Bold" panose="02000500000000000000" pitchFamily="2" charset="-122"/>
                <a:cs typeface="FZLanTingHeiPro_GB18030 DemiBol" charset="-122"/>
              </a:defRPr>
            </a:lvl1pPr>
          </a:lstStyle>
          <a:p>
            <a:r>
              <a:rPr lang="zh-CN" altLang="en-US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技术扩展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08FA04-2EFA-E258-A30C-D8D8CB444884}"/>
              </a:ext>
            </a:extLst>
          </p:cNvPr>
          <p:cNvSpPr txBox="1"/>
          <p:nvPr/>
        </p:nvSpPr>
        <p:spPr>
          <a:xfrm>
            <a:off x="1927142" y="5534559"/>
            <a:ext cx="255390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新热事件后台系统</a:t>
            </a:r>
          </a:p>
          <a:p>
            <a:r>
              <a:rPr kumimoji="1" lang="zh-CN" altLang="en-US" sz="1600" dirty="0"/>
              <a:t>长视频素材全链路</a:t>
            </a:r>
            <a:r>
              <a:rPr kumimoji="1" lang="en-US" altLang="zh-CN" sz="1600" dirty="0"/>
              <a:t>0-1</a:t>
            </a:r>
            <a:r>
              <a:rPr kumimoji="1" lang="zh-CN" altLang="en-US" sz="1600" dirty="0"/>
              <a:t>建设</a:t>
            </a:r>
            <a:endParaRPr kumimoji="1" lang="en-US" altLang="zh-CN" sz="1600" dirty="0"/>
          </a:p>
          <a:p>
            <a:r>
              <a:rPr kumimoji="1" lang="zh-CN" altLang="en-US" sz="1600" dirty="0"/>
              <a:t>短视频工业链路从</a:t>
            </a:r>
            <a:r>
              <a:rPr kumimoji="1" lang="en-US" altLang="zh-CN" sz="1600" dirty="0"/>
              <a:t>0-1</a:t>
            </a:r>
            <a:r>
              <a:rPr kumimoji="1" lang="zh-CN" altLang="en-US" sz="1600" dirty="0"/>
              <a:t>建设</a:t>
            </a:r>
            <a:endParaRPr kumimoji="1" lang="en-US" altLang="zh-CN" sz="1600" dirty="0"/>
          </a:p>
          <a:p>
            <a:r>
              <a:rPr kumimoji="1" lang="zh-CN" altLang="en-US" sz="1600" dirty="0"/>
              <a:t>视频打标签系统重构</a:t>
            </a:r>
            <a:endParaRPr kumimoji="1" lang="en-US" altLang="zh-CN" sz="1600" dirty="0"/>
          </a:p>
          <a:p>
            <a:r>
              <a:rPr kumimoji="1" lang="zh-CN" altLang="en-US" sz="1600" dirty="0"/>
              <a:t>其他内部系统</a:t>
            </a:r>
            <a:endParaRPr kumimoji="1" lang="en-US" altLang="zh-CN" sz="16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C9D8A5C-FE93-145C-F2EC-9DE70FC3F304}"/>
              </a:ext>
            </a:extLst>
          </p:cNvPr>
          <p:cNvSpPr txBox="1"/>
          <p:nvPr/>
        </p:nvSpPr>
        <p:spPr>
          <a:xfrm>
            <a:off x="420559" y="5903892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/>
              <a:t>其他业务背景</a:t>
            </a:r>
            <a:endParaRPr kumimoji="1" lang="en-US" altLang="zh-CN" sz="1600" dirty="0"/>
          </a:p>
          <a:p>
            <a:r>
              <a:rPr kumimoji="1" lang="zh-CN" altLang="en-US" sz="1600" dirty="0"/>
              <a:t>时间由近及远</a:t>
            </a:r>
          </a:p>
        </p:txBody>
      </p:sp>
    </p:spTree>
    <p:extLst>
      <p:ext uri="{BB962C8B-B14F-4D97-AF65-F5344CB8AC3E}">
        <p14:creationId xmlns:p14="http://schemas.microsoft.com/office/powerpoint/2010/main" val="28991698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司内研发体系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E0D7CEDD-4FB1-E6FA-2BED-7FAFDBF621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7AC8B928-8026-D044-25C7-3E0572A2B19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5999" y="2314303"/>
            <a:ext cx="1419497" cy="1419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 descr="图形用户界面, 文本, 应用程序&#10;&#10;描述已自动生成">
            <a:extLst>
              <a:ext uri="{FF2B5EF4-FFF2-40B4-BE49-F238E27FC236}">
                <a16:creationId xmlns:a16="http://schemas.microsoft.com/office/drawing/2014/main" id="{95612CD9-451B-9EED-173C-5BD866212D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4021" y="1183629"/>
            <a:ext cx="6913667" cy="41859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4D72BC8-3E65-633C-B969-0174DD60E8A9}"/>
              </a:ext>
            </a:extLst>
          </p:cNvPr>
          <p:cNvSpPr txBox="1"/>
          <p:nvPr/>
        </p:nvSpPr>
        <p:spPr>
          <a:xfrm>
            <a:off x="129256" y="1222273"/>
            <a:ext cx="482856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研发体系相对比较成熟，技术栈统一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存储自研的比较多，看起来每种都有一个，</a:t>
            </a:r>
            <a:endParaRPr kumimoji="1" lang="en-US" altLang="zh-CN" dirty="0"/>
          </a:p>
          <a:p>
            <a:r>
              <a:rPr kumimoji="1" lang="zh-CN" altLang="en-US" dirty="0"/>
              <a:t>应该也比较统一，</a:t>
            </a:r>
            <a:r>
              <a:rPr kumimoji="1" lang="en-US" altLang="zh-CN" dirty="0"/>
              <a:t>API</a:t>
            </a:r>
            <a:r>
              <a:rPr kumimoji="1" lang="zh-CN" altLang="en-US" dirty="0"/>
              <a:t>应该兼容，</a:t>
            </a:r>
            <a:endParaRPr kumimoji="1" lang="en-US" altLang="zh-CN" dirty="0"/>
          </a:p>
          <a:p>
            <a:r>
              <a:rPr kumimoji="1" lang="zh-CN" altLang="en-US" dirty="0"/>
              <a:t>具体使用场景需在详细了解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计算：这块内容组里的使用场景需要介绍一下</a:t>
            </a:r>
          </a:p>
        </p:txBody>
      </p:sp>
    </p:spTree>
    <p:extLst>
      <p:ext uri="{BB962C8B-B14F-4D97-AF65-F5344CB8AC3E}">
        <p14:creationId xmlns:p14="http://schemas.microsoft.com/office/powerpoint/2010/main" val="2579663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69C492DE-4AB7-2345-8848-CDE092821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团队了解</a:t>
            </a:r>
            <a:r>
              <a:rPr lang="en-US" altLang="zh-CN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-</a:t>
            </a:r>
            <a:r>
              <a:rPr lang="zh-CN" altLang="en-US" sz="2400" dirty="0">
                <a:latin typeface="LANTINGHEI SC DEMIBOLD" panose="02000000000000000000" pitchFamily="2" charset="-122"/>
                <a:ea typeface="LANTINGHEI SC DEMIBOLD" panose="02000000000000000000" pitchFamily="2" charset="-122"/>
              </a:rPr>
              <a:t>技术</a:t>
            </a:r>
            <a:endParaRPr lang="zh-CN" altLang="en-US" dirty="0">
              <a:latin typeface="LANTINGHEI SC DEMIBOLD" panose="02000000000000000000" pitchFamily="2" charset="-122"/>
              <a:ea typeface="LANTINGHEI SC DEMIBOLD" panose="02000000000000000000" pitchFamily="2" charset="-122"/>
            </a:endParaRPr>
          </a:p>
        </p:txBody>
      </p:sp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7E2BC6AD-6955-99A9-9D92-0A23AEC9F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178" y="1671228"/>
            <a:ext cx="7086600" cy="51181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9BC4F45-C9D7-76AC-5EA5-2C64B4E5B6EE}"/>
              </a:ext>
            </a:extLst>
          </p:cNvPr>
          <p:cNvSpPr txBox="1"/>
          <p:nvPr/>
        </p:nvSpPr>
        <p:spPr>
          <a:xfrm>
            <a:off x="3769064" y="130189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点播全景图</a:t>
            </a:r>
          </a:p>
        </p:txBody>
      </p:sp>
    </p:spTree>
    <p:extLst>
      <p:ext uri="{BB962C8B-B14F-4D97-AF65-F5344CB8AC3E}">
        <p14:creationId xmlns:p14="http://schemas.microsoft.com/office/powerpoint/2010/main" val="330918124"/>
      </p:ext>
    </p:extLst>
  </p:cSld>
  <p:clrMapOvr>
    <a:masterClrMapping/>
  </p:clrMapOvr>
</p:sld>
</file>

<file path=ppt/theme/theme1.xml><?xml version="1.0" encoding="utf-8"?>
<a:theme xmlns:a="http://schemas.openxmlformats.org/drawingml/2006/main" name="飞书 PPT 母版">
  <a:themeElements>
    <a:clrScheme name="自定义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336FFE"/>
      </a:accent1>
      <a:accent2>
        <a:srgbClr val="00D6B9"/>
      </a:accent2>
      <a:accent3>
        <a:srgbClr val="22BAFF"/>
      </a:accent3>
      <a:accent4>
        <a:srgbClr val="FFC000"/>
      </a:accent4>
      <a:accent5>
        <a:srgbClr val="FF8700"/>
      </a:accent5>
      <a:accent6>
        <a:srgbClr val="133B99"/>
      </a:accent6>
      <a:hlink>
        <a:srgbClr val="99BCFE"/>
      </a:hlink>
      <a:folHlink>
        <a:srgbClr val="636973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11270</TotalTime>
  <Words>718</Words>
  <Application>Microsoft Macintosh PowerPoint</Application>
  <PresentationFormat>宽屏</PresentationFormat>
  <Paragraphs>142</Paragraphs>
  <Slides>17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等线</vt:lpstr>
      <vt:lpstr>腾讯体 W7</vt:lpstr>
      <vt:lpstr>FZLanTingHeiPro</vt:lpstr>
      <vt:lpstr>FZLanTingHeiPro_GB18030 Bold</vt:lpstr>
      <vt:lpstr>FZLanTingHeiPro_GB18030 DemiBol</vt:lpstr>
      <vt:lpstr>FZLanTingHeiPro_GB18030 Light</vt:lpstr>
      <vt:lpstr>FZLanTingHeiPro_GB18030 Medium</vt:lpstr>
      <vt:lpstr>FZLanTingHeiPro_GB18030 SemiBol</vt:lpstr>
      <vt:lpstr>Lantinghei SC Demibold</vt:lpstr>
      <vt:lpstr>Lantinghei SC Demibold</vt:lpstr>
      <vt:lpstr>Lantinghei SC Extralight</vt:lpstr>
      <vt:lpstr>Arial</vt:lpstr>
      <vt:lpstr>Calibri</vt:lpstr>
      <vt:lpstr>Helvetica Neue Medium</vt:lpstr>
      <vt:lpstr>飞书 PPT 母版</vt:lpstr>
      <vt:lpstr>孙宇-新人串讲</vt:lpstr>
      <vt:lpstr>PowerPoint 演示文稿</vt:lpstr>
      <vt:lpstr>个人介绍</vt:lpstr>
      <vt:lpstr>个人经验-业务架构 </vt:lpstr>
      <vt:lpstr>个人经验-业务架构</vt:lpstr>
      <vt:lpstr>个人经验-技术架构</vt:lpstr>
      <vt:lpstr>个人经验-最近负责</vt:lpstr>
      <vt:lpstr>团队了解-司内研发体系</vt:lpstr>
      <vt:lpstr>团队了解-技术</vt:lpstr>
      <vt:lpstr>团队了解-技术</vt:lpstr>
      <vt:lpstr>团队了解-技术</vt:lpstr>
      <vt:lpstr>团队了解-技术</vt:lpstr>
      <vt:lpstr>PowerPoint 演示文稿</vt:lpstr>
      <vt:lpstr>欢迎八卦-我说的</vt:lpstr>
      <vt:lpstr>欢迎八卦-你说的</vt:lpstr>
      <vt:lpstr>PowerPoint 演示文稿</vt:lpstr>
      <vt:lpstr>附录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飞书绩效产品及 绩效解决方案介绍</dc:title>
  <dc:creator>严峻</dc:creator>
  <cp:lastModifiedBy>孙宇</cp:lastModifiedBy>
  <cp:revision>35</cp:revision>
  <dcterms:created xsi:type="dcterms:W3CDTF">2022-08-19T04:21:34Z</dcterms:created>
  <dcterms:modified xsi:type="dcterms:W3CDTF">2023-09-25T13:54:44Z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2052-0.0.0.0</vt:lpwstr>
  </property>
</Properties>
</file>